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25"/>
  </p:notesMasterIdLst>
  <p:sldIdLst>
    <p:sldId id="282" r:id="rId2"/>
    <p:sldId id="256" r:id="rId3"/>
    <p:sldId id="308" r:id="rId4"/>
    <p:sldId id="333" r:id="rId5"/>
    <p:sldId id="305" r:id="rId6"/>
    <p:sldId id="313" r:id="rId7"/>
    <p:sldId id="314" r:id="rId8"/>
    <p:sldId id="315" r:id="rId9"/>
    <p:sldId id="334" r:id="rId10"/>
    <p:sldId id="335" r:id="rId11"/>
    <p:sldId id="336" r:id="rId12"/>
    <p:sldId id="337" r:id="rId13"/>
    <p:sldId id="339" r:id="rId14"/>
    <p:sldId id="340" r:id="rId15"/>
    <p:sldId id="338" r:id="rId16"/>
    <p:sldId id="341" r:id="rId17"/>
    <p:sldId id="346" r:id="rId18"/>
    <p:sldId id="343" r:id="rId19"/>
    <p:sldId id="342" r:id="rId20"/>
    <p:sldId id="344" r:id="rId21"/>
    <p:sldId id="345" r:id="rId22"/>
    <p:sldId id="347" r:id="rId23"/>
    <p:sldId id="306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99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58FF"/>
    <a:srgbClr val="92D050"/>
    <a:srgbClr val="FF8585"/>
    <a:srgbClr val="476D1D"/>
    <a:srgbClr val="F2F2F2"/>
    <a:srgbClr val="B08600"/>
    <a:srgbClr val="A50021"/>
    <a:srgbClr val="996633"/>
    <a:srgbClr val="FFD1D1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38" autoAdjust="0"/>
  </p:normalViewPr>
  <p:slideViewPr>
    <p:cSldViewPr snapToGrid="0" showGuides="1">
      <p:cViewPr varScale="1">
        <p:scale>
          <a:sx n="64" d="100"/>
          <a:sy n="64" d="100"/>
        </p:scale>
        <p:origin x="900" y="66"/>
      </p:cViewPr>
      <p:guideLst>
        <p:guide orient="horz" pos="2115"/>
        <p:guide pos="399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89F7D-4FAB-47FF-8DB6-E2342CFA9F16}" type="datetimeFigureOut">
              <a:rPr kumimoji="1" lang="ja-JP" altLang="en-US" smtClean="0"/>
              <a:t>2021/9/22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801331-14EE-4B6F-858C-797B908191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1894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1331-14EE-4B6F-858C-797B90819117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0358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1331-14EE-4B6F-858C-797B9081911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306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1331-14EE-4B6F-858C-797B90819117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3023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801331-14EE-4B6F-858C-797B90819117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434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/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768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0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September 22, 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8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107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7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7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September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2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950" cap="non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September 22, 2021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950" cap="non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580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800" r:id="rId7"/>
    <p:sldLayoutId id="2147483796" r:id="rId8"/>
    <p:sldLayoutId id="2147483797" r:id="rId9"/>
    <p:sldLayoutId id="2147483798" r:id="rId10"/>
    <p:sldLayoutId id="214748379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none" spc="25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9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 spc="9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9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 spc="9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9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microsoft.com/office/2007/relationships/hdphoto" Target="../media/hdphoto7.wdp"/><Relationship Id="rId4" Type="http://schemas.openxmlformats.org/officeDocument/2006/relationships/image" Target="../media/image46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63C5DFD-8AC1-4116-A471-536BB4F0FEBF}"/>
              </a:ext>
            </a:extLst>
          </p:cNvPr>
          <p:cNvSpPr/>
          <p:nvPr/>
        </p:nvSpPr>
        <p:spPr>
          <a:xfrm>
            <a:off x="2035162" y="0"/>
            <a:ext cx="10156838" cy="845127"/>
          </a:xfrm>
          <a:prstGeom prst="rect">
            <a:avLst/>
          </a:prstGeom>
          <a:solidFill>
            <a:srgbClr val="476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ヒライ信　</a:t>
            </a:r>
            <a:r>
              <a: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VOL.3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第</a:t>
            </a:r>
            <a:r>
              <a: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266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　</a:t>
            </a:r>
            <a:r>
              <a: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2021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</a:t>
            </a:r>
            <a:r>
              <a:rPr kumimoji="1" lang="en-US" altLang="ja-JP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10</a:t>
            </a:r>
            <a:r>
              <a:rPr kumimoji="1" lang="ja-JP" altLang="en-US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endParaRPr kumimoji="1" lang="ja-JP" altLang="en-US" sz="36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9" name="図 8" descr="クリップアー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B9722395-F3B8-4B0B-9907-22AFD856D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24"/>
            <a:ext cx="1897370" cy="73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6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タブレット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(tablet)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3180329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錠剤。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小さな板、薄い板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板状（薄型）の電子機器装置</a:t>
            </a: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0862FA-F007-46B5-AF6B-1964847CAEF7}"/>
              </a:ext>
            </a:extLst>
          </p:cNvPr>
          <p:cNvSpPr txBox="1"/>
          <p:nvPr/>
        </p:nvSpPr>
        <p:spPr>
          <a:xfrm>
            <a:off x="856280" y="5245787"/>
            <a:ext cx="83962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table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（テーブル、表）に</a:t>
            </a:r>
            <a:endParaRPr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縮小接尾辞「</a:t>
            </a:r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let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」がついた言葉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A814034-4564-4AFD-B589-88481CA2A6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283" y="573437"/>
            <a:ext cx="5154961" cy="655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人差し指を立てた手のイラスト素材 | 商用可能な無料(フリー)のイラスト素材ならストックマテリアル">
            <a:extLst>
              <a:ext uri="{FF2B5EF4-FFF2-40B4-BE49-F238E27FC236}">
                <a16:creationId xmlns:a16="http://schemas.microsoft.com/office/drawing/2014/main" id="{886A47B6-C176-4683-9EC1-F6A8F1E3E2E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12351" r="19030" b="12168"/>
          <a:stretch/>
        </p:blipFill>
        <p:spPr bwMode="auto">
          <a:xfrm>
            <a:off x="8899177" y="4145441"/>
            <a:ext cx="2144281" cy="2456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6529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-2.59259E-6 L -3.125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9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50"/>
                            </p:stCondLst>
                            <p:childTnLst>
                              <p:par>
                                <p:cTn id="27" presetID="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8 -0.10162 L 0.02396 -0.01064 L 0.11992 -0.01064 L 0.04297 0.04538 L 0.07187 0.13635 L -0.00508 0.08033 L -0.08203 0.13635 L -0.05313 0.04538 L -0.13008 -0.01064 L -0.03412 -0.01064 L -0.00508 -0.10162 Z " pathEditMode="relative" rAng="0" ptsTypes="AAAAAAAAA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チャンネル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(Channel)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5"/>
            <a:ext cx="5045121" cy="2011857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経路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道筋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ルート</a:t>
            </a: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0862FA-F007-46B5-AF6B-1964847CAEF7}"/>
              </a:ext>
            </a:extLst>
          </p:cNvPr>
          <p:cNvSpPr txBox="1"/>
          <p:nvPr/>
        </p:nvSpPr>
        <p:spPr>
          <a:xfrm>
            <a:off x="779488" y="3878632"/>
            <a:ext cx="668561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「チャネル」と</a:t>
            </a:r>
          </a:p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「チャンネル」</a:t>
            </a:r>
          </a:p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音が変容して、</a:t>
            </a:r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つの言葉になっているが意味は同じ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FFCE2B2-5A33-4989-8B54-76B09BEE2D62}"/>
              </a:ext>
            </a:extLst>
          </p:cNvPr>
          <p:cNvSpPr txBox="1"/>
          <p:nvPr/>
        </p:nvSpPr>
        <p:spPr>
          <a:xfrm>
            <a:off x="1139252" y="197583"/>
            <a:ext cx="29630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チャネル</a:t>
            </a:r>
          </a:p>
        </p:txBody>
      </p:sp>
      <p:pic>
        <p:nvPicPr>
          <p:cNvPr id="1028" name="Picture 4" descr="Zzzz」の画像、写真素材、ベクター画像 | Shutterstock">
            <a:extLst>
              <a:ext uri="{FF2B5EF4-FFF2-40B4-BE49-F238E27FC236}">
                <a16:creationId xmlns:a16="http://schemas.microsoft.com/office/drawing/2014/main" id="{45DEA7B9-24F5-4790-AB2C-12FE66597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92" r="5511" b="34455"/>
          <a:stretch/>
        </p:blipFill>
        <p:spPr bwMode="auto">
          <a:xfrm>
            <a:off x="8792221" y="1022888"/>
            <a:ext cx="2754016" cy="102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8C1A5B8-90C7-4826-9F42-E0DB02FE44A1}"/>
              </a:ext>
            </a:extLst>
          </p:cNvPr>
          <p:cNvGrpSpPr/>
          <p:nvPr/>
        </p:nvGrpSpPr>
        <p:grpSpPr>
          <a:xfrm>
            <a:off x="4742483" y="1900722"/>
            <a:ext cx="6090834" cy="2283820"/>
            <a:chOff x="4742483" y="1900722"/>
            <a:chExt cx="6090834" cy="2283820"/>
          </a:xfrm>
        </p:grpSpPr>
        <p:pic>
          <p:nvPicPr>
            <p:cNvPr id="1026" name="Picture 2" descr="眠っている犬イラスト／無料イラストなら「イラストAC」">
              <a:extLst>
                <a:ext uri="{FF2B5EF4-FFF2-40B4-BE49-F238E27FC236}">
                  <a16:creationId xmlns:a16="http://schemas.microsoft.com/office/drawing/2014/main" id="{3CF74032-0B4C-46DF-834E-782D2DB46E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2" t="26804" r="19170" b="38478"/>
            <a:stretch/>
          </p:blipFill>
          <p:spPr bwMode="auto">
            <a:xfrm>
              <a:off x="4742483" y="1900722"/>
              <a:ext cx="6090834" cy="2107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17512CFF-E963-47DE-84E3-5ED6238C4A66}"/>
                </a:ext>
              </a:extLst>
            </p:cNvPr>
            <p:cNvSpPr/>
            <p:nvPr/>
          </p:nvSpPr>
          <p:spPr>
            <a:xfrm>
              <a:off x="9345478" y="3719593"/>
              <a:ext cx="712922" cy="46494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3B8413-8329-4E47-B079-37934B8D6D18}"/>
              </a:ext>
            </a:extLst>
          </p:cNvPr>
          <p:cNvSpPr txBox="1"/>
          <p:nvPr/>
        </p:nvSpPr>
        <p:spPr>
          <a:xfrm>
            <a:off x="6096000" y="3976626"/>
            <a:ext cx="50007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（父）ちゃん寝る</a:t>
            </a:r>
          </a:p>
        </p:txBody>
      </p:sp>
    </p:spTree>
    <p:extLst>
      <p:ext uri="{BB962C8B-B14F-4D97-AF65-F5344CB8AC3E}">
        <p14:creationId xmlns:p14="http://schemas.microsoft.com/office/powerpoint/2010/main" val="1588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8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50"/>
                            </p:stCondLst>
                            <p:childTnLst>
                              <p:par>
                                <p:cTn id="3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3.7037E-7 L 1.875E-6 -0.07222 " pathEditMode="relative" rAng="0" ptsTypes="AA">
                                      <p:cBhvr>
                                        <p:cTn id="40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6" grpId="0"/>
      <p:bldP spid="9" grpId="0"/>
      <p:bldP spid="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ツイッター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(Twitter)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4063732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インターネット上でのコミュニケーションツール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2206ECA-5EF9-44DB-91A0-19310AFF0E1E}"/>
              </a:ext>
            </a:extLst>
          </p:cNvPr>
          <p:cNvSpPr txBox="1">
            <a:spLocks/>
          </p:cNvSpPr>
          <p:nvPr/>
        </p:nvSpPr>
        <p:spPr>
          <a:xfrm>
            <a:off x="1050879" y="3545936"/>
            <a:ext cx="5045121" cy="2234932"/>
          </a:xfrm>
          <a:prstGeom prst="rect">
            <a:avLst/>
          </a:prstGeom>
        </p:spPr>
        <p:txBody>
          <a:bodyPr lIns="109728" tIns="109728" rIns="109728" bIns="9144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電子メール＝封書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ツイッター＝葉書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ブログ＝瓦版</a:t>
            </a: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3D35839-2220-4F3E-9263-1939FC4CCA8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6" r="24744" b="27186"/>
          <a:stretch/>
        </p:blipFill>
        <p:spPr bwMode="auto">
          <a:xfrm>
            <a:off x="6096000" y="1614569"/>
            <a:ext cx="4965412" cy="1448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E9EDEA3-F308-4FA7-9E50-3AE7AD679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532" y="2753129"/>
            <a:ext cx="2767576" cy="222424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0862FA-F007-46B5-AF6B-1964847CAEF7}"/>
              </a:ext>
            </a:extLst>
          </p:cNvPr>
          <p:cNvSpPr txBox="1"/>
          <p:nvPr/>
        </p:nvSpPr>
        <p:spPr>
          <a:xfrm>
            <a:off x="4870340" y="5028810"/>
            <a:ext cx="63194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140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文字以内の「つぶやき」を入力し、それをみんなで共有するサービス</a:t>
            </a:r>
          </a:p>
        </p:txBody>
      </p:sp>
    </p:spTree>
    <p:extLst>
      <p:ext uri="{BB962C8B-B14F-4D97-AF65-F5344CB8AC3E}">
        <p14:creationId xmlns:p14="http://schemas.microsoft.com/office/powerpoint/2010/main" val="31527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75E-6 4.81481E-6 L -3.75E-6 -0.07223 " pathEditMode="relative" rAng="0" ptsTypes="AA">
                                      <p:cBhvr>
                                        <p:cTn id="4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377" y="656096"/>
            <a:ext cx="9810604" cy="1216024"/>
          </a:xfrm>
        </p:spPr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ツーブロック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(two-block)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3180329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最近のメンズヘアースタイルの定番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長さが異なる髪のブロックが</a:t>
            </a: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箇所ある髪型</a:t>
            </a: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 descr="かりあげの男性（ツーブロック） | SOZAIC.com">
            <a:extLst>
              <a:ext uri="{FF2B5EF4-FFF2-40B4-BE49-F238E27FC236}">
                <a16:creationId xmlns:a16="http://schemas.microsoft.com/office/drawing/2014/main" id="{6DB6CC00-ADFE-40DC-83BB-42205FD9D3F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r="19030"/>
          <a:stretch/>
        </p:blipFill>
        <p:spPr bwMode="auto">
          <a:xfrm>
            <a:off x="7284203" y="2028123"/>
            <a:ext cx="3748558" cy="417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87EE008-CC1A-4E01-9520-BD92199EB1FD}"/>
              </a:ext>
            </a:extLst>
          </p:cNvPr>
          <p:cNvSpPr txBox="1"/>
          <p:nvPr/>
        </p:nvSpPr>
        <p:spPr>
          <a:xfrm>
            <a:off x="391332" y="4706034"/>
            <a:ext cx="62690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two-block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は和製英語</a:t>
            </a:r>
          </a:p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英語では</a:t>
            </a:r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shaved sides</a:t>
            </a:r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または　</a:t>
            </a:r>
            <a:r>
              <a:rPr lang="en-US" altLang="ja-JP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Undercut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2B81AC32-2EFD-4FEE-89DB-73F6A7731D70}"/>
              </a:ext>
            </a:extLst>
          </p:cNvPr>
          <p:cNvGrpSpPr/>
          <p:nvPr/>
        </p:nvGrpSpPr>
        <p:grpSpPr>
          <a:xfrm>
            <a:off x="5910019" y="1540971"/>
            <a:ext cx="6281981" cy="7809542"/>
            <a:chOff x="5910019" y="1494476"/>
            <a:chExt cx="6281981" cy="7809542"/>
          </a:xfrm>
        </p:grpSpPr>
        <p:pic>
          <p:nvPicPr>
            <p:cNvPr id="1026" name="Picture 2" descr="スキンヘッドの男性のイラスト | かわいいフリー素材集 いらすとや">
              <a:extLst>
                <a:ext uri="{FF2B5EF4-FFF2-40B4-BE49-F238E27FC236}">
                  <a16:creationId xmlns:a16="http://schemas.microsoft.com/office/drawing/2014/main" id="{E28A5977-0714-4D67-B38F-7E5B98C05B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0019" y="1494476"/>
              <a:ext cx="6281981" cy="7809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42172FCB-C876-4D82-A164-07123E7B70D0}"/>
                </a:ext>
              </a:extLst>
            </p:cNvPr>
            <p:cNvGrpSpPr/>
            <p:nvPr/>
          </p:nvGrpSpPr>
          <p:grpSpPr>
            <a:xfrm>
              <a:off x="7733654" y="4091553"/>
              <a:ext cx="263471" cy="433952"/>
              <a:chOff x="7733654" y="4091553"/>
              <a:chExt cx="263471" cy="433952"/>
            </a:xfrm>
          </p:grpSpPr>
          <p:cxnSp>
            <p:nvCxnSpPr>
              <p:cNvPr id="12" name="直線コネクタ 11">
                <a:extLst>
                  <a:ext uri="{FF2B5EF4-FFF2-40B4-BE49-F238E27FC236}">
                    <a16:creationId xmlns:a16="http://schemas.microsoft.com/office/drawing/2014/main" id="{6F5D1BCA-D386-4BC3-8496-C98D38B933C2}"/>
                  </a:ext>
                </a:extLst>
              </p:cNvPr>
              <p:cNvCxnSpPr/>
              <p:nvPr/>
            </p:nvCxnSpPr>
            <p:spPr>
              <a:xfrm>
                <a:off x="7733654" y="4091553"/>
                <a:ext cx="263471" cy="139484"/>
              </a:xfrm>
              <a:prstGeom prst="line">
                <a:avLst/>
              </a:prstGeom>
              <a:ln w="762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線コネクタ 13">
                <a:extLst>
                  <a:ext uri="{FF2B5EF4-FFF2-40B4-BE49-F238E27FC236}">
                    <a16:creationId xmlns:a16="http://schemas.microsoft.com/office/drawing/2014/main" id="{4F405F35-BBA1-4096-A678-D616DA6B5111}"/>
                  </a:ext>
                </a:extLst>
              </p:cNvPr>
              <p:cNvCxnSpPr/>
              <p:nvPr/>
            </p:nvCxnSpPr>
            <p:spPr>
              <a:xfrm>
                <a:off x="7764651" y="4293031"/>
                <a:ext cx="185980" cy="0"/>
              </a:xfrm>
              <a:prstGeom prst="line">
                <a:avLst/>
              </a:prstGeom>
              <a:ln w="762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>
                <a:extLst>
                  <a:ext uri="{FF2B5EF4-FFF2-40B4-BE49-F238E27FC236}">
                    <a16:creationId xmlns:a16="http://schemas.microsoft.com/office/drawing/2014/main" id="{9F218609-A601-4111-8113-CEF6FFCF75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3654" y="4386021"/>
                <a:ext cx="263471" cy="139484"/>
              </a:xfrm>
              <a:prstGeom prst="line">
                <a:avLst/>
              </a:prstGeom>
              <a:ln w="762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ECBFF31-DE60-41BE-9A15-83CD4B274BFD}"/>
                </a:ext>
              </a:extLst>
            </p:cNvPr>
            <p:cNvGrpSpPr/>
            <p:nvPr/>
          </p:nvGrpSpPr>
          <p:grpSpPr>
            <a:xfrm flipH="1">
              <a:off x="10011904" y="4029561"/>
              <a:ext cx="263471" cy="433952"/>
              <a:chOff x="7733654" y="4091553"/>
              <a:chExt cx="263471" cy="433952"/>
            </a:xfrm>
          </p:grpSpPr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BB069C31-5FD1-4D74-91D1-4C56B0A901F6}"/>
                  </a:ext>
                </a:extLst>
              </p:cNvPr>
              <p:cNvCxnSpPr/>
              <p:nvPr/>
            </p:nvCxnSpPr>
            <p:spPr>
              <a:xfrm>
                <a:off x="7733654" y="4091553"/>
                <a:ext cx="263471" cy="139484"/>
              </a:xfrm>
              <a:prstGeom prst="line">
                <a:avLst/>
              </a:prstGeom>
              <a:ln w="762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9D73760E-00DC-42EE-B507-30336DFB1923}"/>
                  </a:ext>
                </a:extLst>
              </p:cNvPr>
              <p:cNvCxnSpPr/>
              <p:nvPr/>
            </p:nvCxnSpPr>
            <p:spPr>
              <a:xfrm>
                <a:off x="7764651" y="4293031"/>
                <a:ext cx="185980" cy="0"/>
              </a:xfrm>
              <a:prstGeom prst="line">
                <a:avLst/>
              </a:prstGeom>
              <a:ln w="762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4809C7D7-587B-4B35-AC6D-AF6068AACF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33654" y="4386021"/>
                <a:ext cx="263471" cy="139484"/>
              </a:xfrm>
              <a:prstGeom prst="line">
                <a:avLst/>
              </a:prstGeom>
              <a:ln w="76200" cap="rnd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39073F0-2442-4353-8387-0943EE6B72E6}"/>
              </a:ext>
            </a:extLst>
          </p:cNvPr>
          <p:cNvGrpSpPr/>
          <p:nvPr/>
        </p:nvGrpSpPr>
        <p:grpSpPr>
          <a:xfrm>
            <a:off x="6461268" y="1124262"/>
            <a:ext cx="4906681" cy="3814528"/>
            <a:chOff x="6460760" y="1783829"/>
            <a:chExt cx="4906681" cy="3814528"/>
          </a:xfrm>
        </p:grpSpPr>
        <p:pic>
          <p:nvPicPr>
            <p:cNvPr id="1030" name="Picture 6" descr="刈り上げの男性のイラスト | かわいいフリー素材集 いらすとや">
              <a:extLst>
                <a:ext uri="{FF2B5EF4-FFF2-40B4-BE49-F238E27FC236}">
                  <a16:creationId xmlns:a16="http://schemas.microsoft.com/office/drawing/2014/main" id="{FB2ED85F-666B-4B9C-A1C6-5229BA81DB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67" r="17398" b="51150"/>
            <a:stretch/>
          </p:blipFill>
          <p:spPr bwMode="auto">
            <a:xfrm flipH="1">
              <a:off x="6726265" y="2882686"/>
              <a:ext cx="790414" cy="2138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髪型ってツーブロック以外の選択肢がわからんのやが: みじかめっ！なんJ">
              <a:extLst>
                <a:ext uri="{FF2B5EF4-FFF2-40B4-BE49-F238E27FC236}">
                  <a16:creationId xmlns:a16="http://schemas.microsoft.com/office/drawing/2014/main" id="{5D393A09-8F86-4B51-B742-6AA40679B0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00" b="41500" l="8621" r="86782">
                          <a14:foregroundMark x1="23563" y1="33250" x2="23563" y2="33250"/>
                          <a14:foregroundMark x1="25000" y1="29250" x2="25000" y2="29250"/>
                          <a14:foregroundMark x1="26437" y1="29000" x2="26437" y2="29000"/>
                          <a14:foregroundMark x1="27011" y1="31000" x2="24713" y2="41500"/>
                          <a14:foregroundMark x1="81609" y1="29500" x2="81609" y2="29500"/>
                          <a14:foregroundMark x1="86782" y1="32500" x2="86782" y2="32500"/>
                          <a14:backgroundMark x1="33621" y1="36750" x2="37356" y2="30500"/>
                          <a14:backgroundMark x1="37356" y1="30500" x2="47126" y2="35750"/>
                          <a14:backgroundMark x1="47126" y1="35750" x2="52299" y2="41000"/>
                          <a14:backgroundMark x1="52299" y1="41000" x2="39368" y2="38500"/>
                          <a14:backgroundMark x1="39368" y1="38500" x2="41954" y2="29000"/>
                          <a14:backgroundMark x1="41954" y1="29000" x2="49138" y2="3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53" r="10939" b="57543"/>
            <a:stretch/>
          </p:blipFill>
          <p:spPr bwMode="auto">
            <a:xfrm rot="21068964">
              <a:off x="7974768" y="1783829"/>
              <a:ext cx="3254728" cy="2740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かりあげの男の子のイラスト | かわいいフリー素材集 いらすとや">
              <a:extLst>
                <a:ext uri="{FF2B5EF4-FFF2-40B4-BE49-F238E27FC236}">
                  <a16:creationId xmlns:a16="http://schemas.microsoft.com/office/drawing/2014/main" id="{0956BB43-F1EE-4099-986A-F116C86EBB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3" t="42315" r="8428" b="30874"/>
            <a:stretch/>
          </p:blipFill>
          <p:spPr bwMode="auto">
            <a:xfrm flipH="1">
              <a:off x="6460760" y="3357563"/>
              <a:ext cx="1055911" cy="1797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かりあげの男の子のイラスト | かわいいフリー素材集 いらすとや">
              <a:extLst>
                <a:ext uri="{FF2B5EF4-FFF2-40B4-BE49-F238E27FC236}">
                  <a16:creationId xmlns:a16="http://schemas.microsoft.com/office/drawing/2014/main" id="{29F22698-EB94-4CE5-A85C-AAAB4BA568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3" t="42315" r="8428" b="30874"/>
            <a:stretch/>
          </p:blipFill>
          <p:spPr bwMode="auto">
            <a:xfrm rot="12616611" flipH="1">
              <a:off x="6909986" y="2752582"/>
              <a:ext cx="924365" cy="137636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かりあげの男の子のイラスト | かわいいフリー素材集 いらすとや">
              <a:extLst>
                <a:ext uri="{FF2B5EF4-FFF2-40B4-BE49-F238E27FC236}">
                  <a16:creationId xmlns:a16="http://schemas.microsoft.com/office/drawing/2014/main" id="{2C3AEF7F-CA15-489A-98EF-9E6F2FE314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3" t="42315" r="8428" b="30874"/>
            <a:stretch/>
          </p:blipFill>
          <p:spPr bwMode="auto">
            <a:xfrm rot="12616611" flipH="1">
              <a:off x="7231577" y="2320542"/>
              <a:ext cx="1193367" cy="1617558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かりあげの男の子のイラスト | かわいいフリー素材集 いらすとや">
              <a:extLst>
                <a:ext uri="{FF2B5EF4-FFF2-40B4-BE49-F238E27FC236}">
                  <a16:creationId xmlns:a16="http://schemas.microsoft.com/office/drawing/2014/main" id="{8DCD3F42-EDA3-4903-8E25-81FFC315A9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03" t="42315" r="8428" b="30874"/>
            <a:stretch/>
          </p:blipFill>
          <p:spPr bwMode="auto">
            <a:xfrm rot="12616611" flipH="1">
              <a:off x="6923555" y="2564579"/>
              <a:ext cx="1193367" cy="158596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二等辺三角形 5">
              <a:extLst>
                <a:ext uri="{FF2B5EF4-FFF2-40B4-BE49-F238E27FC236}">
                  <a16:creationId xmlns:a16="http://schemas.microsoft.com/office/drawing/2014/main" id="{2DC41174-9BFD-480C-BABD-9A622BCDCC2E}"/>
                </a:ext>
              </a:extLst>
            </p:cNvPr>
            <p:cNvSpPr/>
            <p:nvPr/>
          </p:nvSpPr>
          <p:spPr>
            <a:xfrm rot="20406502" flipV="1">
              <a:off x="9658562" y="4088639"/>
              <a:ext cx="1708879" cy="1509718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0" name="Picture 2" descr="風No07 | ビジソザ">
            <a:extLst>
              <a:ext uri="{FF2B5EF4-FFF2-40B4-BE49-F238E27FC236}">
                <a16:creationId xmlns:a16="http://schemas.microsoft.com/office/drawing/2014/main" id="{11C45737-2147-42EC-A25C-E51616C7D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7" y="561895"/>
            <a:ext cx="60007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4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1.85185E-6 L -0.00287 -0.32986 C -0.00274 -0.40324 -0.00235 -0.4419 -0.00209 -0.4419 C -0.0017 -0.4419 -0.00144 -0.40324 -0.00131 -0.32986 L 4.16667E-6 1.85185E-6 " pathEditMode="relative" rAng="0" ptsTypes="AAAAA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デッドライン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(dead line)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3800261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越えてはならない線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死線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最後の限界線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「貯水量がデッドラインに達した」</a:t>
            </a:r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新聞・雑誌などの原稿締め切り時刻</a:t>
            </a:r>
          </a:p>
        </p:txBody>
      </p:sp>
      <p:pic>
        <p:nvPicPr>
          <p:cNvPr id="2050" name="Picture 2" descr="デッドライン – イラストストック「時短だ」">
            <a:extLst>
              <a:ext uri="{FF2B5EF4-FFF2-40B4-BE49-F238E27FC236}">
                <a16:creationId xmlns:a16="http://schemas.microsoft.com/office/drawing/2014/main" id="{0315FBFD-C288-4A1B-810E-B5A1DAADD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33966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生徒募集締め切り!! 土日祝日希望の方はお急ぎ下さい。 – アメリカンドラムスクール">
            <a:extLst>
              <a:ext uri="{FF2B5EF4-FFF2-40B4-BE49-F238E27FC236}">
                <a16:creationId xmlns:a16="http://schemas.microsoft.com/office/drawing/2014/main" id="{EA12C0AC-56F6-4D88-A2BC-0DC2748F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29" y="1956661"/>
            <a:ext cx="366712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2">
            <a:extLst>
              <a:ext uri="{FF2B5EF4-FFF2-40B4-BE49-F238E27FC236}">
                <a16:creationId xmlns:a16="http://schemas.microsoft.com/office/drawing/2014/main" id="{285D93EB-904A-4601-A8C6-971581DCF8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6057610" y="2380856"/>
            <a:ext cx="1440000" cy="45328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r>
              <a:rPr lang="ja-JP" altLang="en-US" sz="5400" kern="10" spc="0" dirty="0">
                <a:ln w="2857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ヒ</a:t>
            </a:r>
          </a:p>
        </p:txBody>
      </p:sp>
      <p:sp>
        <p:nvSpPr>
          <p:cNvPr id="8" name="WordArt 2">
            <a:extLst>
              <a:ext uri="{FF2B5EF4-FFF2-40B4-BE49-F238E27FC236}">
                <a16:creationId xmlns:a16="http://schemas.microsoft.com/office/drawing/2014/main" id="{2E764DEE-6A58-42A2-AA01-E5C74D784F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6094184" y="3968820"/>
            <a:ext cx="1440000" cy="4964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r>
              <a:rPr lang="ja-JP" altLang="en-US" sz="5400" kern="10" spc="0" dirty="0">
                <a:ln w="2857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ラ</a:t>
            </a:r>
          </a:p>
        </p:txBody>
      </p:sp>
      <p:sp>
        <p:nvSpPr>
          <p:cNvPr id="9" name="WordArt 2">
            <a:extLst>
              <a:ext uri="{FF2B5EF4-FFF2-40B4-BE49-F238E27FC236}">
                <a16:creationId xmlns:a16="http://schemas.microsoft.com/office/drawing/2014/main" id="{EA2BC76F-B0DE-4DFC-AF65-39A882A0EF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6094184" y="5390852"/>
            <a:ext cx="1440000" cy="49645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r>
              <a:rPr lang="ja-JP" altLang="en-US" sz="5400" kern="10" spc="0" dirty="0">
                <a:ln w="2857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イ</a:t>
            </a:r>
          </a:p>
        </p:txBody>
      </p:sp>
      <p:sp>
        <p:nvSpPr>
          <p:cNvPr id="10" name="WordArt 2">
            <a:extLst>
              <a:ext uri="{FF2B5EF4-FFF2-40B4-BE49-F238E27FC236}">
                <a16:creationId xmlns:a16="http://schemas.microsoft.com/office/drawing/2014/main" id="{0E255B21-E07F-4CBD-90D8-C36AE9D390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0298375" y="2267966"/>
            <a:ext cx="1504850" cy="58995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r>
              <a:rPr lang="ja-JP" altLang="en-US" sz="5400" kern="10" spc="0" dirty="0">
                <a:ln w="2857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タ</a:t>
            </a:r>
          </a:p>
        </p:txBody>
      </p:sp>
      <p:sp>
        <p:nvSpPr>
          <p:cNvPr id="11" name="WordArt 2">
            <a:extLst>
              <a:ext uri="{FF2B5EF4-FFF2-40B4-BE49-F238E27FC236}">
                <a16:creationId xmlns:a16="http://schemas.microsoft.com/office/drawing/2014/main" id="{607C28E5-7817-473A-B681-8E42169DDD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0329041" y="3884235"/>
            <a:ext cx="1440000" cy="38665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r>
              <a:rPr lang="ja-JP" altLang="en-US" sz="5400" kern="10" spc="0" dirty="0">
                <a:ln w="2857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カ</a:t>
            </a:r>
          </a:p>
        </p:txBody>
      </p:sp>
      <p:sp>
        <p:nvSpPr>
          <p:cNvPr id="12" name="WordArt 2">
            <a:extLst>
              <a:ext uri="{FF2B5EF4-FFF2-40B4-BE49-F238E27FC236}">
                <a16:creationId xmlns:a16="http://schemas.microsoft.com/office/drawing/2014/main" id="{034F7F96-F6DD-44D8-8A0B-DDFE8AED02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0282546" y="5523240"/>
            <a:ext cx="1440000" cy="38665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r>
              <a:rPr lang="ja-JP" altLang="en-US" sz="5400" kern="10" spc="0" dirty="0">
                <a:ln w="2857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/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オ</a:t>
            </a:r>
          </a:p>
        </p:txBody>
      </p:sp>
      <p:sp>
        <p:nvSpPr>
          <p:cNvPr id="13" name="WordArt 2">
            <a:extLst>
              <a:ext uri="{FF2B5EF4-FFF2-40B4-BE49-F238E27FC236}">
                <a16:creationId xmlns:a16="http://schemas.microsoft.com/office/drawing/2014/main" id="{A68BD42E-2FE4-4849-8F93-B05B08BE908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0266378" y="4789376"/>
            <a:ext cx="2743200" cy="38665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r>
              <a:rPr lang="ja-JP" altLang="en-US" sz="5400" kern="10" dirty="0">
                <a:ln w="2857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ライン</a:t>
            </a:r>
            <a:endParaRPr lang="ja-JP" altLang="en-US" sz="5400" kern="10" spc="0" dirty="0">
              <a:ln w="28575">
                <a:noFill/>
                <a:round/>
                <a:headEnd/>
                <a:tailEnd/>
              </a:ln>
              <a:solidFill>
                <a:srgbClr val="000000"/>
              </a:solidFill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FC3D13B-D114-4023-B3A8-C02C1510153F}"/>
              </a:ext>
            </a:extLst>
          </p:cNvPr>
          <p:cNvSpPr/>
          <p:nvPr/>
        </p:nvSpPr>
        <p:spPr>
          <a:xfrm>
            <a:off x="10709329" y="1673817"/>
            <a:ext cx="1208868" cy="1859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 descr="新入社員が電車遅延で遅刻するのは許されない？ 「新人は遅くとも30分前には会社到着」という主張に震撼！ | ニコニコニュース">
            <a:extLst>
              <a:ext uri="{FF2B5EF4-FFF2-40B4-BE49-F238E27FC236}">
                <a16:creationId xmlns:a16="http://schemas.microsoft.com/office/drawing/2014/main" id="{B359D1A8-759E-4C0E-A118-F405EABE3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00" b="90000" l="10000" r="90000">
                        <a14:foregroundMark x1="53542" y1="45000" x2="56250" y2="54250"/>
                        <a14:foregroundMark x1="53333" y1="44250" x2="65208" y2="45500"/>
                        <a14:foregroundMark x1="65208" y1="45500" x2="51458" y2="71250"/>
                        <a14:foregroundMark x1="51458" y1="71250" x2="47917" y2="73500"/>
                        <a14:foregroundMark x1="56667" y1="42250" x2="56667" y2="43000"/>
                        <a14:foregroundMark x1="54375" y1="41750" x2="56667" y2="41000"/>
                        <a14:foregroundMark x1="51250" y1="41000" x2="54583" y2="53750"/>
                        <a14:foregroundMark x1="54583" y1="53750" x2="52917" y2="38000"/>
                        <a14:foregroundMark x1="52917" y1="38000" x2="54792" y2="21500"/>
                        <a14:foregroundMark x1="54792" y1="21500" x2="52917" y2="15250"/>
                        <a14:foregroundMark x1="54583" y1="40250" x2="54583" y2="40500"/>
                        <a14:foregroundMark x1="55000" y1="41750" x2="57708" y2="45000"/>
                        <a14:foregroundMark x1="58333" y1="45750" x2="58333" y2="46750"/>
                        <a14:foregroundMark x1="32500" y1="22250" x2="33542" y2="22250"/>
                        <a14:foregroundMark x1="36042" y1="10750" x2="36042" y2="10750"/>
                        <a14:foregroundMark x1="44375" y1="3000" x2="44375" y2="3000"/>
                        <a14:foregroundMark x1="58333" y1="13750" x2="56667" y2="13750"/>
                        <a14:foregroundMark x1="35000" y1="30000" x2="35000" y2="30000"/>
                        <a14:foregroundMark x1="51667" y1="16500" x2="58750" y2="14000"/>
                        <a14:foregroundMark x1="20833" y1="67750" x2="20833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59" y="2489631"/>
            <a:ext cx="3097078" cy="258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2">
            <a:extLst>
              <a:ext uri="{FF2B5EF4-FFF2-40B4-BE49-F238E27FC236}">
                <a16:creationId xmlns:a16="http://schemas.microsoft.com/office/drawing/2014/main" id="{C2EDA36E-1910-4B78-97D4-A530670F92F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0173387" y="4339927"/>
            <a:ext cx="1844300" cy="38665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endParaRPr lang="ja-JP" altLang="en-US" sz="5400" kern="10" spc="0" dirty="0">
              <a:ln w="28575">
                <a:noFill/>
                <a:round/>
                <a:headEnd/>
                <a:tailEnd/>
              </a:ln>
              <a:solidFill>
                <a:srgbClr val="000000"/>
              </a:solidFill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7" name="WordArt 2">
            <a:extLst>
              <a:ext uri="{FF2B5EF4-FFF2-40B4-BE49-F238E27FC236}">
                <a16:creationId xmlns:a16="http://schemas.microsoft.com/office/drawing/2014/main" id="{B294394C-3C36-4A5D-B150-782517AE0E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10146222" y="4270185"/>
            <a:ext cx="1735812" cy="386657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ea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>
              <a:buNone/>
            </a:pPr>
            <a:r>
              <a:rPr lang="ja-JP" altLang="en-US" sz="5400" kern="10" dirty="0">
                <a:ln w="28575">
                  <a:noFill/>
                  <a:round/>
                  <a:headEnd/>
                  <a:tailEnd/>
                </a:ln>
                <a:solidFill>
                  <a:srgbClr val="00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カオ</a:t>
            </a:r>
            <a:endParaRPr lang="ja-JP" altLang="en-US" sz="5400" kern="10" spc="0" dirty="0">
              <a:ln w="28575">
                <a:noFill/>
                <a:round/>
                <a:headEnd/>
                <a:tailEnd/>
              </a:ln>
              <a:solidFill>
                <a:srgbClr val="000000"/>
              </a:solidFill>
              <a:effectLst/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24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39375 -2.59259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38829 -4.81481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4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38438 -2.22222E-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8" grpId="2"/>
      <p:bldP spid="9" grpId="0"/>
      <p:bldP spid="9" grpId="2"/>
      <p:bldP spid="11" grpId="0"/>
      <p:bldP spid="12" grpId="0"/>
      <p:bldP spid="13" grpId="0"/>
      <p:bldP spid="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ディスコミュニケーション</a:t>
            </a:r>
            <a:b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dis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communication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  <a:endParaRPr kumimoji="1" lang="en-US" altLang="ja-JP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445556"/>
            <a:ext cx="5045121" cy="3180329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欠如を意味する</a:t>
            </a: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dis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＋</a:t>
            </a: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communication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を組合せた造語で、コミュニケーションが機能していない状態のこと。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対話不全</a:t>
            </a:r>
          </a:p>
        </p:txBody>
      </p:sp>
      <p:pic>
        <p:nvPicPr>
          <p:cNvPr id="3074" name="Picture 2" descr="ディスコミュニケーションの写真・イラスト素材一覧(9件) | ストックフォトのamanaimages PLUS">
            <a:extLst>
              <a:ext uri="{FF2B5EF4-FFF2-40B4-BE49-F238E27FC236}">
                <a16:creationId xmlns:a16="http://schemas.microsoft.com/office/drawing/2014/main" id="{FADC41DB-C8EA-47A3-92D7-430B57F9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99" y="1998797"/>
            <a:ext cx="40767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8498BE1-5253-4198-BC87-BC6ACF531E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602" t="20777" r="2755" b="34908"/>
          <a:stretch/>
        </p:blipFill>
        <p:spPr>
          <a:xfrm>
            <a:off x="6292311" y="1838729"/>
            <a:ext cx="4270482" cy="4500078"/>
          </a:xfrm>
          <a:prstGeom prst="rect">
            <a:avLst/>
          </a:prstGeom>
        </p:spPr>
      </p:pic>
      <p:pic>
        <p:nvPicPr>
          <p:cNvPr id="1026" name="Picture 2" descr="Misunderstand Confused Stock Illustration - Download Image Now - iStock">
            <a:extLst>
              <a:ext uri="{FF2B5EF4-FFF2-40B4-BE49-F238E27FC236}">
                <a16:creationId xmlns:a16="http://schemas.microsoft.com/office/drawing/2014/main" id="{A357D7FB-088E-404F-A3B1-B3CCBFBF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56" y="5492646"/>
            <a:ext cx="1365354" cy="136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0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デフォルト（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default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7829650" cy="3552288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本来は「怠ける」「怠る」の意味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➀金融では、債務不履行をいう。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➁スポーツでは、棄権をいう。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③コンピュータの分野では、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	</a:t>
            </a: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機器の出荷時における初期設定状態</a:t>
            </a: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052" name="Picture 4" descr="ノートパソコンのイラスト | 商用OKの無料イラスト素材サイト ツカッテ">
            <a:extLst>
              <a:ext uri="{FF2B5EF4-FFF2-40B4-BE49-F238E27FC236}">
                <a16:creationId xmlns:a16="http://schemas.microsoft.com/office/drawing/2014/main" id="{B88E411D-87CD-4ACF-AC91-FEB7591CA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756" y="-536548"/>
            <a:ext cx="5844718" cy="584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設定アイコン | アイコン素材ダウンロードサイト「icooon-mono」 | 商用利用可能なアイコン素材が無料(フリー)ダウンロードできるサイト">
            <a:extLst>
              <a:ext uri="{FF2B5EF4-FFF2-40B4-BE49-F238E27FC236}">
                <a16:creationId xmlns:a16="http://schemas.microsoft.com/office/drawing/2014/main" id="{2F22590E-C241-4FBE-B7D2-6EC55F773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352" y="1704183"/>
            <a:ext cx="853037" cy="85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EFD0464-B7DF-4C6C-A8E5-C0BF799D2130}"/>
              </a:ext>
            </a:extLst>
          </p:cNvPr>
          <p:cNvSpPr/>
          <p:nvPr/>
        </p:nvSpPr>
        <p:spPr>
          <a:xfrm>
            <a:off x="8697336" y="673586"/>
            <a:ext cx="223651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初期設定</a:t>
            </a:r>
            <a:endParaRPr lang="en-US" altLang="ja-JP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ja-JP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デフォルト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7C223EB-4035-42A0-BAA2-13AF0EC8167C}"/>
              </a:ext>
            </a:extLst>
          </p:cNvPr>
          <p:cNvSpPr/>
          <p:nvPr/>
        </p:nvSpPr>
        <p:spPr>
          <a:xfrm>
            <a:off x="8461155" y="673586"/>
            <a:ext cx="26468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カスタマイズ</a:t>
            </a:r>
            <a:endParaRPr lang="ja-JP" alt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4" name="Picture 6" descr="人の指 イラスト素材 - iStock">
            <a:extLst>
              <a:ext uri="{FF2B5EF4-FFF2-40B4-BE49-F238E27FC236}">
                <a16:creationId xmlns:a16="http://schemas.microsoft.com/office/drawing/2014/main" id="{F5EFCDD9-C8AE-49A2-9482-5E151DE15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2079" l="9967" r="89869">
                        <a14:foregroundMark x1="41176" y1="30858" x2="41176" y2="30858"/>
                        <a14:foregroundMark x1="40850" y1="30528" x2="40686" y2="59571"/>
                        <a14:foregroundMark x1="40686" y1="59571" x2="32843" y2="55116"/>
                        <a14:foregroundMark x1="32843" y1="55116" x2="24346" y2="57261"/>
                        <a14:foregroundMark x1="24346" y1="57261" x2="28268" y2="65842"/>
                        <a14:foregroundMark x1="28268" y1="65842" x2="36928" y2="70132"/>
                        <a14:foregroundMark x1="36928" y1="70132" x2="43954" y2="77888"/>
                        <a14:foregroundMark x1="43954" y1="77888" x2="47386" y2="85644"/>
                        <a14:foregroundMark x1="47386" y1="85644" x2="54085" y2="92079"/>
                        <a14:foregroundMark x1="54085" y1="92079" x2="64869" y2="89274"/>
                        <a14:foregroundMark x1="64869" y1="89274" x2="72222" y2="66337"/>
                        <a14:foregroundMark x1="72222" y1="66337" x2="71242" y2="55776"/>
                        <a14:foregroundMark x1="71242" y1="55776" x2="51961" y2="47360"/>
                        <a14:foregroundMark x1="51961" y1="47360" x2="48529" y2="34983"/>
                        <a14:foregroundMark x1="48529" y1="34983" x2="48856" y2="31188"/>
                        <a14:foregroundMark x1="50490" y1="50990" x2="50163" y2="63861"/>
                        <a14:foregroundMark x1="50163" y1="63861" x2="55719" y2="75908"/>
                        <a14:foregroundMark x1="55719" y1="75908" x2="61275" y2="67327"/>
                        <a14:foregroundMark x1="61275" y1="67327" x2="32843" y2="64026"/>
                        <a14:foregroundMark x1="32843" y1="64026" x2="25000" y2="59241"/>
                        <a14:foregroundMark x1="25000" y1="59241" x2="26307" y2="65512"/>
                        <a14:foregroundMark x1="63725" y1="60066" x2="52288" y2="58746"/>
                        <a14:foregroundMark x1="52288" y1="58746" x2="61438" y2="59901"/>
                        <a14:foregroundMark x1="61438" y1="59901" x2="66993" y2="68977"/>
                        <a14:foregroundMark x1="66993" y1="68977" x2="69608" y2="54785"/>
                        <a14:foregroundMark x1="69608" y1="54785" x2="68137" y2="67162"/>
                        <a14:foregroundMark x1="68137" y1="67162" x2="60131" y2="76403"/>
                        <a14:foregroundMark x1="60131" y1="76403" x2="51961" y2="72607"/>
                        <a14:foregroundMark x1="51961" y1="72607" x2="54248" y2="81848"/>
                        <a14:foregroundMark x1="54248" y1="81848" x2="66013" y2="85644"/>
                        <a14:foregroundMark x1="66013" y1="85644" x2="63235" y2="83168"/>
                        <a14:foregroundMark x1="42810" y1="80033" x2="46242" y2="88119"/>
                        <a14:foregroundMark x1="46242" y1="88119" x2="58333" y2="84488"/>
                        <a14:foregroundMark x1="58333" y1="84488" x2="56373" y2="84818"/>
                        <a14:foregroundMark x1="62908" y1="91749" x2="69608" y2="86469"/>
                        <a14:foregroundMark x1="69608" y1="86469" x2="70098" y2="82673"/>
                        <a14:foregroundMark x1="71405" y1="82178" x2="66176" y2="89439"/>
                        <a14:foregroundMark x1="66176" y1="89439" x2="66340" y2="85644"/>
                        <a14:foregroundMark x1="68464" y1="81848" x2="69118" y2="84323"/>
                        <a14:foregroundMark x1="69118" y1="84323" x2="69118" y2="85974"/>
                        <a14:foregroundMark x1="69608" y1="83828" x2="61438" y2="89439"/>
                        <a14:foregroundMark x1="61438" y1="89439" x2="37908" y2="66502"/>
                        <a14:foregroundMark x1="37908" y1="66502" x2="28431" y2="64191"/>
                        <a14:foregroundMark x1="28431" y1="64191" x2="22386" y2="57756"/>
                        <a14:foregroundMark x1="22386" y1="57756" x2="32026" y2="53960"/>
                        <a14:foregroundMark x1="32026" y1="53960" x2="25490" y2="55611"/>
                        <a14:foregroundMark x1="25000" y1="55116" x2="35458" y2="54290"/>
                        <a14:foregroundMark x1="35458" y1="54290" x2="40850" y2="57426"/>
                        <a14:foregroundMark x1="36111" y1="54785" x2="36111" y2="54785"/>
                        <a14:foregroundMark x1="25000" y1="54785" x2="35458" y2="54125"/>
                        <a14:foregroundMark x1="35458" y1="54125" x2="25327" y2="53465"/>
                        <a14:foregroundMark x1="25327" y1="53465" x2="38235" y2="56436"/>
                        <a14:foregroundMark x1="33660" y1="53630" x2="27124" y2="514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067" y="3202580"/>
            <a:ext cx="2284385" cy="226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396C838-EDA7-4CA2-94F9-85AD4C57D46E}"/>
              </a:ext>
            </a:extLst>
          </p:cNvPr>
          <p:cNvSpPr txBox="1"/>
          <p:nvPr/>
        </p:nvSpPr>
        <p:spPr>
          <a:xfrm>
            <a:off x="1875295" y="5580703"/>
            <a:ext cx="6323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初期設定をカスタマイズして私好み</a:t>
            </a:r>
            <a:r>
              <a:rPr lang="ja-JP" altLang="en-US" sz="36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♥</a:t>
            </a:r>
            <a:r>
              <a:rPr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のパソコンにします。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01AF8C6-472D-48BC-8204-0846A4E6223F}"/>
              </a:ext>
            </a:extLst>
          </p:cNvPr>
          <p:cNvSpPr txBox="1"/>
          <p:nvPr/>
        </p:nvSpPr>
        <p:spPr>
          <a:xfrm>
            <a:off x="1952787" y="5253926"/>
            <a:ext cx="1921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デフォルト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51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7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500"/>
                            </p:stCondLst>
                            <p:childTnLst>
                              <p:par>
                                <p:cTn id="59" presetID="63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1"/>
      <p:bldP spid="10" grpId="0"/>
      <p:bldP spid="10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テレコミュニケーション（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telecommunication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868" y="2137878"/>
            <a:ext cx="9921921" cy="3468443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電信・電話、テレビなどを用いた遠距離電気通信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endParaRPr kumimoji="1" lang="en-US" altLang="ja-JP" sz="1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遠くでもトークできる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 algn="ctr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初めての会話は恥ずかしく照れる</a:t>
            </a:r>
          </a:p>
          <a:p>
            <a:pPr marL="0" indent="0" algn="ctr">
              <a:buNone/>
            </a:pPr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照れコミュニケーション</a:t>
            </a:r>
          </a:p>
          <a:p>
            <a:pPr marL="0" indent="0" algn="ctr">
              <a:buNone/>
            </a:pP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7E1CE2B-A138-459F-993A-08DF58C1848F}"/>
              </a:ext>
            </a:extLst>
          </p:cNvPr>
          <p:cNvGrpSpPr/>
          <p:nvPr/>
        </p:nvGrpSpPr>
        <p:grpSpPr>
          <a:xfrm>
            <a:off x="0" y="5229831"/>
            <a:ext cx="11421255" cy="1721158"/>
            <a:chOff x="-179882" y="3357563"/>
            <a:chExt cx="11421255" cy="172115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4EAE7D25-38DF-4D7E-8D36-B6DF5D552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502" t="33971" b="32222"/>
            <a:stretch/>
          </p:blipFill>
          <p:spPr>
            <a:xfrm>
              <a:off x="6130976" y="3388559"/>
              <a:ext cx="5110397" cy="1690162"/>
            </a:xfrm>
            <a:prstGeom prst="rect">
              <a:avLst/>
            </a:prstGeom>
          </p:spPr>
        </p:pic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CE3AEF1E-96DF-4B2F-8A11-38028F9A9C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3971" r="44175" b="32222"/>
            <a:stretch/>
          </p:blipFill>
          <p:spPr>
            <a:xfrm>
              <a:off x="-179882" y="3357563"/>
              <a:ext cx="4961744" cy="1690162"/>
            </a:xfrm>
            <a:prstGeom prst="rect">
              <a:avLst/>
            </a:prstGeom>
          </p:spPr>
        </p:pic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45EA1B00-4BE0-4C2A-B0F2-C6D6D0CC1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1926" t="33971" r="44175" b="32222"/>
            <a:stretch/>
          </p:blipFill>
          <p:spPr>
            <a:xfrm>
              <a:off x="4726981" y="3373061"/>
              <a:ext cx="1425846" cy="1690162"/>
            </a:xfrm>
            <a:prstGeom prst="rect">
              <a:avLst/>
            </a:prstGeom>
          </p:spPr>
        </p:pic>
      </p:grpSp>
      <p:sp>
        <p:nvSpPr>
          <p:cNvPr id="9" name="ハート 8">
            <a:extLst>
              <a:ext uri="{FF2B5EF4-FFF2-40B4-BE49-F238E27FC236}">
                <a16:creationId xmlns:a16="http://schemas.microsoft.com/office/drawing/2014/main" id="{F4F1A0E7-E4F9-498B-A616-F7F838F0FB25}"/>
              </a:ext>
            </a:extLst>
          </p:cNvPr>
          <p:cNvSpPr/>
          <p:nvPr/>
        </p:nvSpPr>
        <p:spPr>
          <a:xfrm>
            <a:off x="3322226" y="5407893"/>
            <a:ext cx="389744" cy="359764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2F534C3-E2B4-4C31-9D20-0A39092C4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09" y="3357563"/>
            <a:ext cx="2592091" cy="17280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8878EA44-7D6A-403B-9758-D38D92FB0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506" y="3187915"/>
            <a:ext cx="2785174" cy="1856783"/>
          </a:xfrm>
          <a:prstGeom prst="rect">
            <a:avLst/>
          </a:prstGeom>
        </p:spPr>
      </p:pic>
      <p:sp>
        <p:nvSpPr>
          <p:cNvPr id="15" name="円弧 14">
            <a:extLst>
              <a:ext uri="{FF2B5EF4-FFF2-40B4-BE49-F238E27FC236}">
                <a16:creationId xmlns:a16="http://schemas.microsoft.com/office/drawing/2014/main" id="{D5888C66-99EC-4579-A2F0-4E0145D791A4}"/>
              </a:ext>
            </a:extLst>
          </p:cNvPr>
          <p:cNvSpPr/>
          <p:nvPr/>
        </p:nvSpPr>
        <p:spPr>
          <a:xfrm>
            <a:off x="2138766" y="387458"/>
            <a:ext cx="7733654" cy="6307810"/>
          </a:xfrm>
          <a:prstGeom prst="arc">
            <a:avLst>
              <a:gd name="adj1" fmla="val 10810069"/>
              <a:gd name="adj2" fmla="val 21572663"/>
            </a:avLst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896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0.00672 L 0.02604 0.00672 C 0.03698 0.00672 0.04948 -0.00717 0.06068 -0.00925 C 0.06888 -0.00925 0.08399 0.00371 0.09102 0.00371 C 0.10065 0.00371 0.11042 -0.00023 0.12839 -0.00023 L 0.14076 -0.15532 L 0.15469 0.03172 L 0.17123 0.00672 L 0.18516 -0.00023 L 0.21823 0.00579 C 0.23347 0.00278 0.24597 -0.01018 0.26107 -0.01527 C 0.2668 -0.0162 0.27917 -0.01736 0.28737 -0.01527 C 0.2957 -0.01319 0.30274 0.0007 0.30534 0.00163 C 0.30964 0.00579 0.31927 0.00163 0.32474 0.00371 L 0.3332 0.00672 L 0.34844 0.00672 " pathEditMode="relative" rAng="0" ptsTypes="AAAAAAAAAAAAAA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0862FA-F007-46B5-AF6B-1964847CAEF7}"/>
              </a:ext>
            </a:extLst>
          </p:cNvPr>
          <p:cNvSpPr txBox="1"/>
          <p:nvPr/>
        </p:nvSpPr>
        <p:spPr>
          <a:xfrm>
            <a:off x="1336728" y="2549080"/>
            <a:ext cx="957407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ドラマチック（感動的な）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ドメスティック（国内的な、家庭的な）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と似ていますが、違います。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どれも、お腹に力を込めて言いたい言葉。</a:t>
            </a:r>
            <a:endParaRPr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ドラスティック！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3180329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激しく、劇的に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44B84E5-4487-4E8F-A96F-CEC5EB07D928}"/>
              </a:ext>
            </a:extLst>
          </p:cNvPr>
          <p:cNvGrpSpPr/>
          <p:nvPr/>
        </p:nvGrpSpPr>
        <p:grpSpPr>
          <a:xfrm>
            <a:off x="233766" y="1651861"/>
            <a:ext cx="9282193" cy="5206139"/>
            <a:chOff x="233766" y="1651861"/>
            <a:chExt cx="9282193" cy="5206139"/>
          </a:xfrm>
        </p:grpSpPr>
        <p:pic>
          <p:nvPicPr>
            <p:cNvPr id="1032" name="Picture 8" descr="松 on Twitter: &amp;quot;笑点の背景の模様に目が行ったのでサブスタンスデザイナーで作成。作成中に便利な技も閃いてしまった💡  この模様は紗綾形（さやがた）って言うんですね。 #SubstanceDesigner… &amp;quot;">
              <a:extLst>
                <a:ext uri="{FF2B5EF4-FFF2-40B4-BE49-F238E27FC236}">
                  <a16:creationId xmlns:a16="http://schemas.microsoft.com/office/drawing/2014/main" id="{49813389-794F-42AD-AFBA-C29A358CBF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66" y="1651861"/>
              <a:ext cx="5206139" cy="520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松 on Twitter: &amp;quot;笑点の背景の模様に目が行ったのでサブスタンスデザイナーで作成。作成中に便利な技も閃いてしまった💡  この模様は紗綾形（さやがた）って言うんですね。 #SubstanceDesigner… &amp;quot;">
              <a:extLst>
                <a:ext uri="{FF2B5EF4-FFF2-40B4-BE49-F238E27FC236}">
                  <a16:creationId xmlns:a16="http://schemas.microsoft.com/office/drawing/2014/main" id="{47F6A9AB-441A-4C65-966C-A8ED2775A5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2"/>
            <a:stretch/>
          </p:blipFill>
          <p:spPr bwMode="auto">
            <a:xfrm>
              <a:off x="2820693" y="1651861"/>
              <a:ext cx="5222928" cy="520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8" descr="松 on Twitter: &amp;quot;笑点の背景の模様に目が行ったのでサブスタンスデザイナーで作成。作成中に便利な技も閃いてしまった💡  この模様は紗綾形（さやがた）って言うんですね。 #SubstanceDesigner… &amp;quot;">
              <a:extLst>
                <a:ext uri="{FF2B5EF4-FFF2-40B4-BE49-F238E27FC236}">
                  <a16:creationId xmlns:a16="http://schemas.microsoft.com/office/drawing/2014/main" id="{13DEFC76-E53A-4B5E-AF8E-A3F921AA5B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21" r="21433"/>
            <a:stretch/>
          </p:blipFill>
          <p:spPr bwMode="auto">
            <a:xfrm>
              <a:off x="5408908" y="1651861"/>
              <a:ext cx="4107051" cy="5206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ドラスティック（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drastic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6183C189-BF11-4648-A329-06510D2E0692}"/>
              </a:ext>
            </a:extLst>
          </p:cNvPr>
          <p:cNvGrpSpPr/>
          <p:nvPr/>
        </p:nvGrpSpPr>
        <p:grpSpPr>
          <a:xfrm>
            <a:off x="2417736" y="2371240"/>
            <a:ext cx="2815875" cy="4602997"/>
            <a:chOff x="3580109" y="1983782"/>
            <a:chExt cx="2815875" cy="4602997"/>
          </a:xfrm>
        </p:grpSpPr>
        <p:pic>
          <p:nvPicPr>
            <p:cNvPr id="1026" name="Picture 2" descr="春風亭昇太さん - ‡ まゆみの似顔絵たまてばこ ‡">
              <a:extLst>
                <a:ext uri="{FF2B5EF4-FFF2-40B4-BE49-F238E27FC236}">
                  <a16:creationId xmlns:a16="http://schemas.microsoft.com/office/drawing/2014/main" id="{1B308C60-1488-49CB-9AD4-36E543022A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143" b="90352" l="9942" r="83709">
                          <a14:foregroundMark x1="46199" y1="8742" x2="28739" y2="13753"/>
                          <a14:foregroundMark x1="28739" y1="13753" x2="19716" y2="24200"/>
                          <a14:foregroundMark x1="19716" y1="24200" x2="17460" y2="39019"/>
                          <a14:foregroundMark x1="17460" y1="39019" x2="13534" y2="45522"/>
                          <a14:foregroundMark x1="15288" y1="24680" x2="22807" y2="12367"/>
                          <a14:foregroundMark x1="22807" y1="12367" x2="41938" y2="7196"/>
                          <a14:foregroundMark x1="41938" y1="7196" x2="60234" y2="8049"/>
                          <a14:foregroundMark x1="60234" y1="8049" x2="74770" y2="16631"/>
                          <a14:foregroundMark x1="74770" y1="16631" x2="75355" y2="17431"/>
                          <a14:foregroundMark x1="58145" y1="51226" x2="59315" y2="51972"/>
                          <a14:foregroundMark x1="80702" y1="40991" x2="80117" y2="44776"/>
                          <a14:foregroundMark x1="79532" y1="44030" x2="69089" y2="30810"/>
                          <a14:foregroundMark x1="69089" y1="30810" x2="75940" y2="29957"/>
                          <a14:foregroundMark x1="78947" y1="31130" x2="80702" y2="35288"/>
                          <a14:foregroundMark x1="79532" y1="31130" x2="80702" y2="36034"/>
                          <a14:foregroundMark x1="81287" y1="32996" x2="78947" y2="31503"/>
                          <a14:foregroundMark x1="60485" y1="51972" x2="58145" y2="55384"/>
                          <a14:foregroundMark x1="53968" y1="52345" x2="51546" y2="67857"/>
                          <a14:foregroundMark x1="51546" y1="67857" x2="33835" y2="79638"/>
                          <a14:foregroundMark x1="33835" y1="79638" x2="45865" y2="89925"/>
                          <a14:foregroundMark x1="45865" y1="89925" x2="65998" y2="78678"/>
                          <a14:foregroundMark x1="65998" y1="78678" x2="46366" y2="82090"/>
                          <a14:foregroundMark x1="46366" y1="82090" x2="26316" y2="74360"/>
                          <a14:foregroundMark x1="26316" y1="74360" x2="50292" y2="67377"/>
                          <a14:foregroundMark x1="50292" y1="67377" x2="66583" y2="74680"/>
                          <a14:foregroundMark x1="66583" y1="74680" x2="31746" y2="55490"/>
                          <a14:foregroundMark x1="31746" y1="55490" x2="28989" y2="61087"/>
                          <a14:foregroundMark x1="68839" y1="71695" x2="69925" y2="84861"/>
                          <a14:foregroundMark x1="69925" y1="84861" x2="67251" y2="70522"/>
                          <a14:foregroundMark x1="67251" y1="70522" x2="73601" y2="82409"/>
                          <a14:foregroundMark x1="73601" y1="82409" x2="73016" y2="85021"/>
                          <a14:foregroundMark x1="15288" y1="24307" x2="17711" y2="15565"/>
                          <a14:foregroundMark x1="9942" y1="23881" x2="12949" y2="20896"/>
                          <a14:foregroundMark x1="77778" y1="20896" x2="76525" y2="17857"/>
                          <a14:foregroundMark x1="42690" y1="7196" x2="28989" y2="7196"/>
                          <a14:foregroundMark x1="65246" y1="44776" x2="47786" y2="33156"/>
                          <a14:foregroundMark x1="47786" y1="33156" x2="66583" y2="31290"/>
                          <a14:foregroundMark x1="66583" y1="31290" x2="61236" y2="47761"/>
                          <a14:foregroundMark x1="61236" y1="47761" x2="37928" y2="43124"/>
                          <a14:foregroundMark x1="37928" y1="43124" x2="46449" y2="54318"/>
                          <a14:foregroundMark x1="46449" y1="54318" x2="61236" y2="33369"/>
                          <a14:foregroundMark x1="61236" y1="33369" x2="69424" y2="40618"/>
                          <a14:foregroundMark x1="67669" y1="32623" x2="61654" y2="13220"/>
                          <a14:foregroundMark x1="61654" y1="13220" x2="44194" y2="7303"/>
                          <a14:foregroundMark x1="44194" y1="7303" x2="27151" y2="11780"/>
                          <a14:foregroundMark x1="59315" y1="9488" x2="59315" y2="11780"/>
                          <a14:foregroundMark x1="18296" y1="49307" x2="23058" y2="50480"/>
                          <a14:foregroundMark x1="28404" y1="70949" x2="28404" y2="70949"/>
                          <a14:foregroundMark x1="28404" y1="69083" x2="17711" y2="78145"/>
                          <a14:foregroundMark x1="29574" y1="77026" x2="20050" y2="75160"/>
                          <a14:foregroundMark x1="69424" y1="67537" x2="74687" y2="79691"/>
                          <a14:foregroundMark x1="74687" y1="79691" x2="66416" y2="67537"/>
                          <a14:foregroundMark x1="66416" y1="67537" x2="65246" y2="67164"/>
                          <a14:foregroundMark x1="68839" y1="66791" x2="71178" y2="81077"/>
                          <a14:foregroundMark x1="71178" y1="81077" x2="57561" y2="80437"/>
                          <a14:foregroundMark x1="34336" y1="70203" x2="37678" y2="82889"/>
                          <a14:foregroundMark x1="37678" y1="82889" x2="36090" y2="83475"/>
                          <a14:foregroundMark x1="72431" y1="50107" x2="67001" y2="63806"/>
                          <a14:foregroundMark x1="67001" y1="63806" x2="61654" y2="64499"/>
                          <a14:foregroundMark x1="72431" y1="62633" x2="67669" y2="66045"/>
                          <a14:foregroundMark x1="70008" y1="60714" x2="76190" y2="49414"/>
                          <a14:foregroundMark x1="76190" y1="49414" x2="74185" y2="50107"/>
                          <a14:foregroundMark x1="83709" y1="31130" x2="73601" y2="27719"/>
                          <a14:foregroundMark x1="77109" y1="29584" x2="78363" y2="26173"/>
                          <a14:foregroundMark x1="14703" y1="49307" x2="27151" y2="53145"/>
                          <a14:foregroundMark x1="23642" y1="52772" x2="33166" y2="54638"/>
                          <a14:foregroundMark x1="23058" y1="84595" x2="26149" y2="70896"/>
                          <a14:foregroundMark x1="26149" y1="70896" x2="34085" y2="60235"/>
                          <a14:foregroundMark x1="34085" y1="60235" x2="37928" y2="70576"/>
                          <a14:foregroundMark x1="36090" y1="88433" x2="48037" y2="82356"/>
                          <a14:foregroundMark x1="15288" y1="41365" x2="16458" y2="51599"/>
                          <a14:foregroundMark x1="17711" y1="26173" x2="27569" y2="37580"/>
                          <a14:foregroundMark x1="27569" y1="37580" x2="27820" y2="37580"/>
                          <a14:foregroundMark x1="57561" y1="67537" x2="67419" y2="54744"/>
                          <a14:foregroundMark x1="67419" y1="54744" x2="53049" y2="70203"/>
                          <a14:foregroundMark x1="53049" y1="70203" x2="49791" y2="71322"/>
                          <a14:foregroundMark x1="32498" y1="75160" x2="30744" y2="69083"/>
                          <a14:foregroundMark x1="68254" y1="64126" x2="68839" y2="58049"/>
                          <a14:foregroundMark x1="72431" y1="56930" x2="71596" y2="68923"/>
                          <a14:foregroundMark x1="71596" y1="68923" x2="78363" y2="47441"/>
                          <a14:foregroundMark x1="79532" y1="45149" x2="79532" y2="41365"/>
                          <a14:foregroundMark x1="68839" y1="77026" x2="65831" y2="86514"/>
                          <a14:foregroundMark x1="17711" y1="12527" x2="12281" y2="20469"/>
                          <a14:foregroundMark x1="76525" y1="73241" x2="78697" y2="85394"/>
                          <a14:foregroundMark x1="78697" y1="85394" x2="73601" y2="73614"/>
                          <a14:foregroundMark x1="75940" y1="69456" x2="73601" y2="70576"/>
                          <a14:foregroundMark x1="51546" y1="54264" x2="53634" y2="36940"/>
                          <a14:foregroundMark x1="53634" y1="36940" x2="47368" y2="30384"/>
                          <a14:foregroundMark x1="53383" y1="41738" x2="44528" y2="28998"/>
                          <a14:foregroundMark x1="44528" y1="28998" x2="34921" y2="24307"/>
                          <a14:foregroundMark x1="58730" y1="30757" x2="47368" y2="60128"/>
                          <a14:foregroundMark x1="47368" y1="60128" x2="13952" y2="41151"/>
                          <a14:foregroundMark x1="13952" y1="41151" x2="20384" y2="20416"/>
                          <a14:foregroundMark x1="20384" y1="20416" x2="42523" y2="24041"/>
                          <a14:foregroundMark x1="42523" y1="24041" x2="53383" y2="45149"/>
                          <a14:foregroundMark x1="50961" y1="60714" x2="54804" y2="75640"/>
                          <a14:foregroundMark x1="54804" y1="75640" x2="43609" y2="65725"/>
                          <a14:foregroundMark x1="43609" y1="65725" x2="39599" y2="79691"/>
                          <a14:foregroundMark x1="39599" y1="79691" x2="58730" y2="83475"/>
                          <a14:foregroundMark x1="58730" y1="83475" x2="61654" y2="83102"/>
                          <a14:foregroundMark x1="56892" y1="48934" x2="62072" y2="66471"/>
                          <a14:foregroundMark x1="62072" y1="66471" x2="67836" y2="49414"/>
                          <a14:foregroundMark x1="67836" y1="49414" x2="63576" y2="27026"/>
                          <a14:foregroundMark x1="63576" y1="27026" x2="44444" y2="15352"/>
                          <a14:foregroundMark x1="44444" y1="15352" x2="50961" y2="17058"/>
                          <a14:foregroundMark x1="51546" y1="33795" x2="70593" y2="34701"/>
                          <a14:foregroundMark x1="70593" y1="34701" x2="69424" y2="322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47" t="3795" r="12924" b="-16495"/>
            <a:stretch/>
          </p:blipFill>
          <p:spPr bwMode="auto">
            <a:xfrm>
              <a:off x="4091552" y="1983782"/>
              <a:ext cx="2040961" cy="4602997"/>
            </a:xfrm>
            <a:prstGeom prst="roundRect">
              <a:avLst>
                <a:gd name="adj" fmla="val 35936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笑点」視聴率は１６・６％…１５分前倒しも３・６ポイント大幅アップ : スポーツ報知">
              <a:extLst>
                <a:ext uri="{FF2B5EF4-FFF2-40B4-BE49-F238E27FC236}">
                  <a16:creationId xmlns:a16="http://schemas.microsoft.com/office/drawing/2014/main" id="{3A1E54F3-C3EE-4E4E-A46E-0EAB7D9F7A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725"/>
            <a:stretch/>
          </p:blipFill>
          <p:spPr bwMode="auto">
            <a:xfrm>
              <a:off x="3580109" y="5323142"/>
              <a:ext cx="2815875" cy="1236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1C2BD8DB-3B2D-4D8D-A11D-00C87DF2017C}"/>
              </a:ext>
            </a:extLst>
          </p:cNvPr>
          <p:cNvSpPr/>
          <p:nvPr/>
        </p:nvSpPr>
        <p:spPr>
          <a:xfrm>
            <a:off x="5331418" y="1689315"/>
            <a:ext cx="2138766" cy="4928461"/>
          </a:xfrm>
          <a:prstGeom prst="wedgeRoundRectCallout">
            <a:avLst>
              <a:gd name="adj1" fmla="val -88885"/>
              <a:gd name="adj2" fmla="val 4870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FC2A96-FABA-42F6-975A-D4FAC1D368F3}"/>
              </a:ext>
            </a:extLst>
          </p:cNvPr>
          <p:cNvSpPr txBox="1"/>
          <p:nvPr/>
        </p:nvSpPr>
        <p:spPr>
          <a:xfrm>
            <a:off x="5392365" y="1844298"/>
            <a:ext cx="2031325" cy="455650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皆さんには、アントレプレナーになっていただいて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カスタマーのベネフィットに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コミットする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リソースを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キュレーションしてもらいます。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4965AE07-F63E-4550-950A-D55E6DFFFC2F}"/>
              </a:ext>
            </a:extLst>
          </p:cNvPr>
          <p:cNvSpPr/>
          <p:nvPr/>
        </p:nvSpPr>
        <p:spPr>
          <a:xfrm>
            <a:off x="387459" y="1704814"/>
            <a:ext cx="2138766" cy="4928461"/>
          </a:xfrm>
          <a:prstGeom prst="wedgeRoundRectCallout">
            <a:avLst>
              <a:gd name="adj1" fmla="val 81405"/>
              <a:gd name="adj2" fmla="val -13684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6BECABD-BB1E-4D2D-8786-4C6E95BDF4D8}"/>
              </a:ext>
            </a:extLst>
          </p:cNvPr>
          <p:cNvSpPr txBox="1"/>
          <p:nvPr/>
        </p:nvSpPr>
        <p:spPr>
          <a:xfrm>
            <a:off x="448405" y="1828800"/>
            <a:ext cx="2031325" cy="481222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そこで、私が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ドラスティック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だね」と言いますので、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皆さんはフレキシブルに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インサイトをアウトプットしてください。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30" name="Picture 6" descr="イコラブ] 24時間テレビの笑点で「トット」というコンビが漫才できらきらネームの例で齋藤樹愛羅の名を出す【=LOVE(イコールラブ)】 :  イコラブ＠プレス（イコラブまとめ）">
            <a:extLst>
              <a:ext uri="{FF2B5EF4-FFF2-40B4-BE49-F238E27FC236}">
                <a16:creationId xmlns:a16="http://schemas.microsoft.com/office/drawing/2014/main" id="{AEF1FC05-9595-4897-AD4A-AC8D40479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7" y="1611823"/>
            <a:ext cx="9326535" cy="536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吹き出し: 角を丸めた四角形 21">
            <a:extLst>
              <a:ext uri="{FF2B5EF4-FFF2-40B4-BE49-F238E27FC236}">
                <a16:creationId xmlns:a16="http://schemas.microsoft.com/office/drawing/2014/main" id="{1B361259-370D-47C8-85C7-7501B0166B20}"/>
              </a:ext>
            </a:extLst>
          </p:cNvPr>
          <p:cNvSpPr/>
          <p:nvPr/>
        </p:nvSpPr>
        <p:spPr>
          <a:xfrm>
            <a:off x="7144727" y="1673819"/>
            <a:ext cx="1890791" cy="4866466"/>
          </a:xfrm>
          <a:prstGeom prst="wedgeRoundRectCallout">
            <a:avLst>
              <a:gd name="adj1" fmla="val 69086"/>
              <a:gd name="adj2" fmla="val 33545"/>
              <a:gd name="adj3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C0B51BE-08B6-45D5-AA22-6DA3E32E9B6D}"/>
              </a:ext>
            </a:extLst>
          </p:cNvPr>
          <p:cNvSpPr txBox="1"/>
          <p:nvPr/>
        </p:nvSpPr>
        <p:spPr>
          <a:xfrm>
            <a:off x="7296029" y="1828800"/>
            <a:ext cx="1661993" cy="44325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アライアンスのユーザーが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ミニマム的なコンテンツを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グロスでパーマネントして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エンゲージメントなんだよね。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6C95889D-7582-427E-9781-19046670D04E}"/>
              </a:ext>
            </a:extLst>
          </p:cNvPr>
          <p:cNvSpPr txBox="1"/>
          <p:nvPr/>
        </p:nvSpPr>
        <p:spPr>
          <a:xfrm>
            <a:off x="7234045" y="1828800"/>
            <a:ext cx="1661993" cy="4587497"/>
          </a:xfrm>
          <a:prstGeom prst="rect">
            <a:avLst/>
          </a:prstGeom>
          <a:solidFill>
            <a:schemeClr val="bg1"/>
          </a:solidFill>
        </p:spPr>
        <p:txBody>
          <a:bodyPr vert="eaVert" wrap="square" rtlCol="0">
            <a:spAutoFit/>
          </a:bodyPr>
          <a:lstStyle/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まあ、インフルエンサーが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イニシアチブをとって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インセンティブにマターを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イノベーションしているからね。</a:t>
            </a: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036" name="Picture 12" descr="三遊亭円楽 - 似顔の絵">
            <a:extLst>
              <a:ext uri="{FF2B5EF4-FFF2-40B4-BE49-F238E27FC236}">
                <a16:creationId xmlns:a16="http://schemas.microsoft.com/office/drawing/2014/main" id="{FB550F08-11DE-47E7-BFDF-6B014855E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7" b="96667" l="22429" r="85000">
                        <a14:foregroundMark x1="49714" y1="5667" x2="49714" y2="5667"/>
                        <a14:foregroundMark x1="46714" y1="5667" x2="52714" y2="7667"/>
                        <a14:foregroundMark x1="65714" y1="9500" x2="65714" y2="9833"/>
                        <a14:foregroundMark x1="53000" y1="41333" x2="53000" y2="41333"/>
                        <a14:foregroundMark x1="46000" y1="40500" x2="46000" y2="40500"/>
                        <a14:foregroundMark x1="47857" y1="40167" x2="47857" y2="40167"/>
                        <a14:foregroundMark x1="52000" y1="64500" x2="52000" y2="64500"/>
                        <a14:foregroundMark x1="49714" y1="64500" x2="53857" y2="64333"/>
                        <a14:foregroundMark x1="22714" y1="64333" x2="23429" y2="64333"/>
                        <a14:foregroundMark x1="26857" y1="61833" x2="26857" y2="61833"/>
                        <a14:foregroundMark x1="66714" y1="80333" x2="66714" y2="80333"/>
                        <a14:foregroundMark x1="64571" y1="88167" x2="70143" y2="95500"/>
                        <a14:foregroundMark x1="70143" y1="95500" x2="78429" y2="97500"/>
                        <a14:foregroundMark x1="78429" y1="97500" x2="74571" y2="88500"/>
                        <a14:foregroundMark x1="74571" y1="88500" x2="66429" y2="89167"/>
                        <a14:foregroundMark x1="66429" y1="89167" x2="62714" y2="96667"/>
                        <a14:foregroundMark x1="62714" y1="96667" x2="60857" y2="96000"/>
                        <a14:foregroundMark x1="82000" y1="84833" x2="82000" y2="84833"/>
                        <a14:foregroundMark x1="85000" y1="85500" x2="85000" y2="85500"/>
                        <a14:foregroundMark x1="57571" y1="89833" x2="57571" y2="89833"/>
                        <a14:foregroundMark x1="53857" y1="93000" x2="54857" y2="92833"/>
                        <a14:foregroundMark x1="54857" y1="93667" x2="54857" y2="9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2" r="13351"/>
          <a:stretch/>
        </p:blipFill>
        <p:spPr bwMode="auto">
          <a:xfrm>
            <a:off x="8756544" y="2045651"/>
            <a:ext cx="3719376" cy="481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50B013C6-5371-42DC-B438-F32662B6EEF4}"/>
              </a:ext>
            </a:extLst>
          </p:cNvPr>
          <p:cNvGrpSpPr/>
          <p:nvPr/>
        </p:nvGrpSpPr>
        <p:grpSpPr>
          <a:xfrm>
            <a:off x="5687879" y="1689315"/>
            <a:ext cx="1208868" cy="4804475"/>
            <a:chOff x="5687879" y="1689315"/>
            <a:chExt cx="1208868" cy="4804475"/>
          </a:xfrm>
        </p:grpSpPr>
        <p:sp>
          <p:nvSpPr>
            <p:cNvPr id="6" name="吹き出し: 四角形 5">
              <a:extLst>
                <a:ext uri="{FF2B5EF4-FFF2-40B4-BE49-F238E27FC236}">
                  <a16:creationId xmlns:a16="http://schemas.microsoft.com/office/drawing/2014/main" id="{6F942082-6C22-46BE-9B7E-F19B84E486A6}"/>
                </a:ext>
              </a:extLst>
            </p:cNvPr>
            <p:cNvSpPr/>
            <p:nvPr/>
          </p:nvSpPr>
          <p:spPr>
            <a:xfrm>
              <a:off x="5687879" y="1689315"/>
              <a:ext cx="1208868" cy="4804475"/>
            </a:xfrm>
            <a:prstGeom prst="wedgeRectCallout">
              <a:avLst>
                <a:gd name="adj1" fmla="val -130127"/>
                <a:gd name="adj2" fmla="val 908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F7D8BED0-B47A-4D73-82BC-5FD267801085}"/>
                </a:ext>
              </a:extLst>
            </p:cNvPr>
            <p:cNvSpPr txBox="1"/>
            <p:nvPr/>
          </p:nvSpPr>
          <p:spPr>
            <a:xfrm>
              <a:off x="5948303" y="1813301"/>
              <a:ext cx="800219" cy="4618495"/>
            </a:xfrm>
            <a:prstGeom prst="rect">
              <a:avLst/>
            </a:prstGeom>
            <a:solidFill>
              <a:srgbClr val="FF0000"/>
            </a:solidFill>
          </p:spPr>
          <p:txBody>
            <a:bodyPr vert="eaVert" wrap="square" rtlCol="0">
              <a:spAutoFit/>
            </a:bodyPr>
            <a:lstStyle/>
            <a:p>
              <a:r>
                <a:rPr lang="ja-JP" altLang="en-US" sz="40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ドラスティックだね</a:t>
              </a:r>
              <a:r>
                <a:rPr lang="ja-JP" altLang="en-US" sz="32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！</a:t>
              </a:r>
              <a:endParaRPr lang="en-US" altLang="ja-JP" sz="32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6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000">
        <p:random/>
      </p:transition>
    </mc:Choice>
    <mc:Fallback xmlns="">
      <p:transition spd="slow" advTm="2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3.7037E-7 L -3.54167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5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950"/>
                            </p:stCondLst>
                            <p:childTnLst>
                              <p:par>
                                <p:cTn id="3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4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950"/>
                            </p:stCondLst>
                            <p:childTnLst>
                              <p:par>
                                <p:cTn id="4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0"/>
                            </p:stCondLst>
                            <p:childTnLst>
                              <p:par>
                                <p:cTn id="6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200"/>
                            </p:stCondLst>
                            <p:childTnLst>
                              <p:par>
                                <p:cTn id="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700"/>
                            </p:stCondLst>
                            <p:childTnLst>
                              <p:par>
                                <p:cTn id="7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1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62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6700"/>
                            </p:stCondLst>
                            <p:childTnLst>
                              <p:par>
                                <p:cTn id="94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81481E-6 L 3.54167E-6 -0.07222 " pathEditMode="relative" rAng="0" ptsTypes="AA">
                                      <p:cBhvr>
                                        <p:cTn id="9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7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2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4" grpId="0" animBg="1"/>
      <p:bldP spid="4" grpId="1" animBg="1"/>
      <p:bldP spid="5" grpId="0"/>
      <p:bldP spid="5" grpId="1"/>
      <p:bldP spid="5" grpId="2"/>
      <p:bldP spid="10" grpId="0" animBg="1"/>
      <p:bldP spid="10" grpId="1" animBg="1"/>
      <p:bldP spid="10" grpId="2" animBg="1"/>
      <p:bldP spid="12" grpId="0"/>
      <p:bldP spid="12" grpId="1"/>
      <p:bldP spid="12" grpId="2"/>
      <p:bldP spid="22" grpId="0" animBg="1"/>
      <p:bldP spid="23" grpId="0"/>
      <p:bldP spid="23" grpId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トリアージ（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triage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3180329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災害や大きな事件・事故などでけが人・病人が多数発生した場合、けがや病気の程度で治療の優先順位を決める</a:t>
            </a:r>
          </a:p>
        </p:txBody>
      </p:sp>
      <p:pic>
        <p:nvPicPr>
          <p:cNvPr id="5" name="図 4" descr="七面鳥・鶏肉の丸焼きのイラスト | かわいいフリー素材集 いらすとや">
            <a:extLst>
              <a:ext uri="{FF2B5EF4-FFF2-40B4-BE49-F238E27FC236}">
                <a16:creationId xmlns:a16="http://schemas.microsoft.com/office/drawing/2014/main" id="{F0654A69-056A-4285-BEF7-0167EE270AF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5" b="13883"/>
          <a:stretch/>
        </p:blipFill>
        <p:spPr bwMode="auto">
          <a:xfrm>
            <a:off x="6348413" y="3357563"/>
            <a:ext cx="4897660" cy="33288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0CF05C7-0932-4E38-BB22-4C1711AE1F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765" y="84869"/>
            <a:ext cx="2497235" cy="3102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1ABBC69-6B94-4A95-BFC6-0FF8B0016EA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840" y="4358337"/>
            <a:ext cx="1762502" cy="2189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" descr="トリアージタグのカテゴリー色の覚え方。「信号で判定分類・基準」を覚えてみよう。 - マンガで看護師国家試験にうかーる。">
            <a:extLst>
              <a:ext uri="{FF2B5EF4-FFF2-40B4-BE49-F238E27FC236}">
                <a16:creationId xmlns:a16="http://schemas.microsoft.com/office/drawing/2014/main" id="{112AEFC9-F9AF-4F66-BC5E-D462BDF445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27928" r="65208" b="48606"/>
          <a:stretch/>
        </p:blipFill>
        <p:spPr bwMode="auto">
          <a:xfrm>
            <a:off x="6881249" y="2645032"/>
            <a:ext cx="675964" cy="67596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トリアージタグのカテゴリー色の覚え方。「信号で判定分類・基準」を覚えてみよう。 - マンガで看護師国家試験にうかーる。">
            <a:extLst>
              <a:ext uri="{FF2B5EF4-FFF2-40B4-BE49-F238E27FC236}">
                <a16:creationId xmlns:a16="http://schemas.microsoft.com/office/drawing/2014/main" id="{C094AC5F-DBF2-483E-BC78-4C125A145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7" t="27928" r="13459" b="47861"/>
          <a:stretch/>
        </p:blipFill>
        <p:spPr bwMode="auto">
          <a:xfrm>
            <a:off x="6834752" y="247973"/>
            <a:ext cx="686695" cy="6974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トリアージタグのカテゴリー色の覚え方。「信号で判定分類・基準」を覚えてみよう。 - マンガで看護師国家試験にうかーる。">
            <a:extLst>
              <a:ext uri="{FF2B5EF4-FFF2-40B4-BE49-F238E27FC236}">
                <a16:creationId xmlns:a16="http://schemas.microsoft.com/office/drawing/2014/main" id="{373AEADD-73D7-41C0-BC6E-A2CF61DAA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0" t="29542" r="30708" b="48937"/>
          <a:stretch/>
        </p:blipFill>
        <p:spPr bwMode="auto">
          <a:xfrm>
            <a:off x="6850250" y="1069383"/>
            <a:ext cx="692657" cy="61993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トリアージタグのカテゴリー色の覚え方。「信号で判定分類・基準」を覚えてみよう。 - マンガで看護師国家試験にうかーる。">
            <a:extLst>
              <a:ext uri="{FF2B5EF4-FFF2-40B4-BE49-F238E27FC236}">
                <a16:creationId xmlns:a16="http://schemas.microsoft.com/office/drawing/2014/main" id="{DE4650DD-4727-4AF3-BE6A-96118AEA72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6" t="27929" r="48488" b="50996"/>
          <a:stretch/>
        </p:blipFill>
        <p:spPr bwMode="auto">
          <a:xfrm>
            <a:off x="6881246" y="1795140"/>
            <a:ext cx="660469" cy="6070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B05635B4-AA6B-40FE-BDAC-11FD4BBF21BC}"/>
              </a:ext>
            </a:extLst>
          </p:cNvPr>
          <p:cNvSpPr txBox="1">
            <a:spLocks/>
          </p:cNvSpPr>
          <p:nvPr/>
        </p:nvSpPr>
        <p:spPr>
          <a:xfrm>
            <a:off x="7513673" y="301221"/>
            <a:ext cx="2947684" cy="551186"/>
          </a:xfrm>
          <a:prstGeom prst="rect">
            <a:avLst/>
          </a:prstGeom>
        </p:spPr>
        <p:txBody>
          <a:bodyPr lIns="109728" tIns="109728" rIns="109728" bIns="9144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死亡・救命不可能</a:t>
            </a:r>
          </a:p>
        </p:txBody>
      </p:sp>
      <p:sp>
        <p:nvSpPr>
          <p:cNvPr id="16" name="コンテンツ プレースホルダー 2">
            <a:extLst>
              <a:ext uri="{FF2B5EF4-FFF2-40B4-BE49-F238E27FC236}">
                <a16:creationId xmlns:a16="http://schemas.microsoft.com/office/drawing/2014/main" id="{88140072-D530-4598-A5C7-5BF2A023F91D}"/>
              </a:ext>
            </a:extLst>
          </p:cNvPr>
          <p:cNvSpPr txBox="1">
            <a:spLocks/>
          </p:cNvSpPr>
          <p:nvPr/>
        </p:nvSpPr>
        <p:spPr>
          <a:xfrm>
            <a:off x="7513673" y="1060638"/>
            <a:ext cx="2947684" cy="551186"/>
          </a:xfrm>
          <a:prstGeom prst="rect">
            <a:avLst/>
          </a:prstGeom>
        </p:spPr>
        <p:txBody>
          <a:bodyPr lIns="109728" tIns="109728" rIns="109728" bIns="9144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最優先で搬送治療</a:t>
            </a: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EE7E450E-514A-4C75-A946-481BA79F17B4}"/>
              </a:ext>
            </a:extLst>
          </p:cNvPr>
          <p:cNvSpPr txBox="1">
            <a:spLocks/>
          </p:cNvSpPr>
          <p:nvPr/>
        </p:nvSpPr>
        <p:spPr>
          <a:xfrm>
            <a:off x="7513673" y="1835554"/>
            <a:ext cx="2947684" cy="551186"/>
          </a:xfrm>
          <a:prstGeom prst="rect">
            <a:avLst/>
          </a:prstGeom>
        </p:spPr>
        <p:txBody>
          <a:bodyPr lIns="109728" tIns="109728" rIns="109728" bIns="9144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念のため搬送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371B5738-FB1A-487A-892F-04D033CEFC6B}"/>
              </a:ext>
            </a:extLst>
          </p:cNvPr>
          <p:cNvSpPr txBox="1">
            <a:spLocks/>
          </p:cNvSpPr>
          <p:nvPr/>
        </p:nvSpPr>
        <p:spPr>
          <a:xfrm>
            <a:off x="7513673" y="2687961"/>
            <a:ext cx="2947684" cy="551186"/>
          </a:xfrm>
          <a:prstGeom prst="rect">
            <a:avLst/>
          </a:prstGeom>
        </p:spPr>
        <p:txBody>
          <a:bodyPr lIns="109728" tIns="109728" rIns="109728" bIns="9144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搬送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の必要なし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99DC34-0C2F-4980-AB82-94AE6BD99AD3}"/>
              </a:ext>
            </a:extLst>
          </p:cNvPr>
          <p:cNvSpPr/>
          <p:nvPr/>
        </p:nvSpPr>
        <p:spPr>
          <a:xfrm rot="1566162">
            <a:off x="9885474" y="4643514"/>
            <a:ext cx="619235" cy="9211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?</a:t>
            </a: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B73F0C99-E6C4-4CA1-8BFE-111C79B9AD22}"/>
              </a:ext>
            </a:extLst>
          </p:cNvPr>
          <p:cNvSpPr txBox="1">
            <a:spLocks/>
          </p:cNvSpPr>
          <p:nvPr/>
        </p:nvSpPr>
        <p:spPr>
          <a:xfrm>
            <a:off x="744676" y="4856813"/>
            <a:ext cx="5743270" cy="2001186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none" spc="2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r"/>
            <a:r>
              <a:rPr lang="ja-JP" altLang="en-US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これは</a:t>
            </a:r>
            <a:r>
              <a:rPr kumimoji="1" lang="ja-JP" altLang="en-US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鶏味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（トリアージ）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?</a:t>
            </a:r>
          </a:p>
          <a:p>
            <a:pPr algn="r"/>
            <a:r>
              <a:rPr lang="ja-JP" altLang="en-US" sz="20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赤＝ペッパーチキン</a:t>
            </a:r>
          </a:p>
          <a:p>
            <a:pPr algn="r"/>
            <a:r>
              <a:rPr lang="ja-JP" altLang="en-US" sz="2000" dirty="0">
                <a:highlight>
                  <a:srgbClr val="FFFF00"/>
                </a:highligh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黄＝マスタードチキン</a:t>
            </a:r>
          </a:p>
          <a:p>
            <a:pPr algn="r"/>
            <a:r>
              <a:rPr lang="ja-JP" altLang="en-US" sz="2000" dirty="0">
                <a:solidFill>
                  <a:srgbClr val="00B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緑＝ベジタブルチキン</a:t>
            </a:r>
          </a:p>
          <a:p>
            <a:pPr algn="r"/>
            <a:r>
              <a:rPr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黒＝焦げ過ぎチキン</a:t>
            </a:r>
          </a:p>
          <a:p>
            <a:pPr algn="r"/>
            <a:endParaRPr lang="en-US" altLang="ja-JP" sz="2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253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34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96296E-6 L -1.875E-6 -0.07222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4" grpId="0"/>
      <p:bldP spid="19" grpId="0"/>
      <p:bldP spid="1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円を描く色鉛筆">
            <a:extLst>
              <a:ext uri="{FF2B5EF4-FFF2-40B4-BE49-F238E27FC236}">
                <a16:creationId xmlns:a16="http://schemas.microsoft.com/office/drawing/2014/main" id="{D4651AD3-9F90-4CE8-B017-D4C9072DC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85" r="2" b="2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5317FA5-5A92-4948-BDAD-3D7CC9306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" y="2951342"/>
            <a:ext cx="4511664" cy="955315"/>
          </a:xfrm>
        </p:spPr>
        <p:txBody>
          <a:bodyPr>
            <a:normAutofit fontScale="90000"/>
          </a:bodyPr>
          <a:lstStyle/>
          <a:p>
            <a:r>
              <a:rPr kumimoji="1" lang="ja-JP" altLang="en-US" sz="5400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</a:t>
            </a:r>
            <a:r>
              <a:rPr kumimoji="1" lang="ja-JP" altLang="en-US" sz="5400" dirty="0">
                <a:solidFill>
                  <a:srgbClr val="FF99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</a:t>
            </a:r>
            <a:r>
              <a:rPr kumimoji="1" lang="ja-JP" altLang="en-US" sz="5400" dirty="0">
                <a:solidFill>
                  <a:srgbClr val="92D05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カ</a:t>
            </a:r>
            <a:r>
              <a:rPr kumimoji="1" lang="ja-JP" altLang="en-US" sz="5400" dirty="0">
                <a:solidFill>
                  <a:srgbClr val="00B0F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ナ</a:t>
            </a:r>
            <a:r>
              <a:rPr kumimoji="1" lang="ja-JP" altLang="en-US" sz="5400" dirty="0">
                <a:solidFill>
                  <a:srgbClr val="7030A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語⑤</a:t>
            </a:r>
          </a:p>
        </p:txBody>
      </p:sp>
      <p:pic>
        <p:nvPicPr>
          <p:cNvPr id="1026" name="Picture 2" descr="COLOR PENCIL PINK vector icon | SVG(ベクトル):パブリック ドメイン | アイコン公園 |  デザインを共有します。. 無料でダウンロード.">
            <a:extLst>
              <a:ext uri="{FF2B5EF4-FFF2-40B4-BE49-F238E27FC236}">
                <a16:creationId xmlns:a16="http://schemas.microsoft.com/office/drawing/2014/main" id="{61D6C685-3AD9-447B-86F1-213F17CFC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080" y="219882"/>
            <a:ext cx="1637809" cy="273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R PENCIL PURPLE vector icon | Purple, Colored pencils, Vector icons">
            <a:extLst>
              <a:ext uri="{FF2B5EF4-FFF2-40B4-BE49-F238E27FC236}">
                <a16:creationId xmlns:a16="http://schemas.microsoft.com/office/drawing/2014/main" id="{23AFA265-926E-40B7-AF07-2FAA55A3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231451" y="3906657"/>
            <a:ext cx="1570597" cy="261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45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random/>
      </p:transition>
    </mc:Choice>
    <mc:Fallback xmlns="">
      <p:transition spd="slow" advTm="7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トレーサビリティ（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traceability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7736660" cy="1531939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履歴管理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跡をたどることができることの意</a:t>
            </a: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E9B76E-4C21-4E5C-BA69-E3EC3ACDF84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5" b="31469"/>
          <a:stretch/>
        </p:blipFill>
        <p:spPr bwMode="auto">
          <a:xfrm>
            <a:off x="1918009" y="3055860"/>
            <a:ext cx="8757889" cy="1962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422F533-5188-4299-8BB9-AFB7C743870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8" b="35590"/>
          <a:stretch/>
        </p:blipFill>
        <p:spPr bwMode="auto">
          <a:xfrm>
            <a:off x="1703961" y="4983201"/>
            <a:ext cx="9291142" cy="18747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矢印: 右 3">
            <a:extLst>
              <a:ext uri="{FF2B5EF4-FFF2-40B4-BE49-F238E27FC236}">
                <a16:creationId xmlns:a16="http://schemas.microsoft.com/office/drawing/2014/main" id="{9F482D0B-0E9B-478E-B0BA-C560D6186508}"/>
              </a:ext>
            </a:extLst>
          </p:cNvPr>
          <p:cNvSpPr/>
          <p:nvPr/>
        </p:nvSpPr>
        <p:spPr>
          <a:xfrm>
            <a:off x="1963712" y="2773180"/>
            <a:ext cx="9443803" cy="2623279"/>
          </a:xfrm>
          <a:prstGeom prst="rightArrow">
            <a:avLst>
              <a:gd name="adj1" fmla="val 67143"/>
              <a:gd name="adj2" fmla="val 50000"/>
            </a:avLst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5AAA2467-883D-43D4-A776-0C4B33307327}"/>
              </a:ext>
            </a:extLst>
          </p:cNvPr>
          <p:cNvSpPr/>
          <p:nvPr/>
        </p:nvSpPr>
        <p:spPr>
          <a:xfrm flipH="1">
            <a:off x="1216702" y="2820649"/>
            <a:ext cx="9443803" cy="2623279"/>
          </a:xfrm>
          <a:prstGeom prst="rightArrow">
            <a:avLst>
              <a:gd name="adj1" fmla="val 67143"/>
              <a:gd name="adj2" fmla="val 50000"/>
            </a:avLst>
          </a:prstGeom>
          <a:solidFill>
            <a:srgbClr val="C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4152DF6-0560-4970-A2AA-D9D664F8247A}"/>
              </a:ext>
            </a:extLst>
          </p:cNvPr>
          <p:cNvSpPr/>
          <p:nvPr/>
        </p:nvSpPr>
        <p:spPr>
          <a:xfrm>
            <a:off x="1963712" y="4570983"/>
            <a:ext cx="9443803" cy="2623279"/>
          </a:xfrm>
          <a:prstGeom prst="rightArrow">
            <a:avLst>
              <a:gd name="adj1" fmla="val 67143"/>
              <a:gd name="adj2" fmla="val 50000"/>
            </a:avLst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5FBDF75A-40A1-49DC-8EAE-D68651CB297E}"/>
              </a:ext>
            </a:extLst>
          </p:cNvPr>
          <p:cNvSpPr/>
          <p:nvPr/>
        </p:nvSpPr>
        <p:spPr>
          <a:xfrm flipH="1">
            <a:off x="1216702" y="4618452"/>
            <a:ext cx="9443803" cy="2623279"/>
          </a:xfrm>
          <a:prstGeom prst="rightArrow">
            <a:avLst>
              <a:gd name="adj1" fmla="val 67143"/>
              <a:gd name="adj2" fmla="val 50000"/>
            </a:avLst>
          </a:prstGeom>
          <a:solidFill>
            <a:srgbClr val="00B0F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6" name="Picture 2" descr="いろいろなものを見る虫眼鏡のイラスト | かわいいフリー素材集 いらすとや">
            <a:extLst>
              <a:ext uri="{FF2B5EF4-FFF2-40B4-BE49-F238E27FC236}">
                <a16:creationId xmlns:a16="http://schemas.microsoft.com/office/drawing/2014/main" id="{61904839-2480-4C40-97E4-7FAAFA514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497" y="5191933"/>
            <a:ext cx="1131063" cy="15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0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73646 -1.48148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2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8" grpId="0" animBg="1"/>
      <p:bldP spid="8" grpId="1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DB6103DA-167A-493D-BE05-FB097DF58F2D}"/>
              </a:ext>
            </a:extLst>
          </p:cNvPr>
          <p:cNvGrpSpPr/>
          <p:nvPr/>
        </p:nvGrpSpPr>
        <p:grpSpPr>
          <a:xfrm>
            <a:off x="6726264" y="2925440"/>
            <a:ext cx="4308530" cy="3932560"/>
            <a:chOff x="6726264" y="2925440"/>
            <a:chExt cx="4308530" cy="393256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37260B50-88FF-4B7C-B61C-0D70CCDB2D4A}"/>
                </a:ext>
              </a:extLst>
            </p:cNvPr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3"/>
            <a:stretch/>
          </p:blipFill>
          <p:spPr bwMode="auto">
            <a:xfrm>
              <a:off x="6778733" y="2925440"/>
              <a:ext cx="4225064" cy="39325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4CC116EA-0767-4713-AE46-DBFB6554F0E0}"/>
                </a:ext>
              </a:extLst>
            </p:cNvPr>
            <p:cNvSpPr/>
            <p:nvPr/>
          </p:nvSpPr>
          <p:spPr>
            <a:xfrm>
              <a:off x="6726264" y="5052447"/>
              <a:ext cx="1007390" cy="10073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81D28922-1B4B-4321-ABA7-46AFC8B0A814}"/>
                </a:ext>
              </a:extLst>
            </p:cNvPr>
            <p:cNvSpPr/>
            <p:nvPr/>
          </p:nvSpPr>
          <p:spPr>
            <a:xfrm>
              <a:off x="10027404" y="5269424"/>
              <a:ext cx="1007390" cy="10073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楕円 3">
            <a:extLst>
              <a:ext uri="{FF2B5EF4-FFF2-40B4-BE49-F238E27FC236}">
                <a16:creationId xmlns:a16="http://schemas.microsoft.com/office/drawing/2014/main" id="{3FBE719D-7153-4F8A-B633-6F83E9F4B23F}"/>
              </a:ext>
            </a:extLst>
          </p:cNvPr>
          <p:cNvSpPr/>
          <p:nvPr/>
        </p:nvSpPr>
        <p:spPr>
          <a:xfrm>
            <a:off x="6834752" y="5176435"/>
            <a:ext cx="883404" cy="883404"/>
          </a:xfrm>
          <a:prstGeom prst="ellipse">
            <a:avLst/>
          </a:prstGeom>
          <a:solidFill>
            <a:srgbClr val="055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2C7DB3CF-2859-4392-B887-199C91648D80}"/>
              </a:ext>
            </a:extLst>
          </p:cNvPr>
          <p:cNvSpPr/>
          <p:nvPr/>
        </p:nvSpPr>
        <p:spPr>
          <a:xfrm>
            <a:off x="10104894" y="5393411"/>
            <a:ext cx="883404" cy="8834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トレードオフ（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trade-off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3567786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一方を得ようとすると他方を失うというもの。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あちらを立てれば　　こちらが立たず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一得一失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（いっとくいっしつ）</a:t>
            </a:r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C59DFFF-2370-4EE9-8237-63D26B5D0328}"/>
              </a:ext>
            </a:extLst>
          </p:cNvPr>
          <p:cNvSpPr/>
          <p:nvPr/>
        </p:nvSpPr>
        <p:spPr>
          <a:xfrm>
            <a:off x="10102311" y="5375330"/>
            <a:ext cx="883404" cy="88340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吹き出し: 円形 11">
            <a:extLst>
              <a:ext uri="{FF2B5EF4-FFF2-40B4-BE49-F238E27FC236}">
                <a16:creationId xmlns:a16="http://schemas.microsoft.com/office/drawing/2014/main" id="{E11F0F11-EAC3-45BF-862D-A3B3A2A50781}"/>
              </a:ext>
            </a:extLst>
          </p:cNvPr>
          <p:cNvSpPr/>
          <p:nvPr/>
        </p:nvSpPr>
        <p:spPr>
          <a:xfrm>
            <a:off x="6475751" y="1828019"/>
            <a:ext cx="1570730" cy="1529544"/>
          </a:xfrm>
          <a:prstGeom prst="wedgeEllipseCallout">
            <a:avLst>
              <a:gd name="adj1" fmla="val 66124"/>
              <a:gd name="adj2" fmla="val 49067"/>
            </a:avLst>
          </a:prstGeom>
          <a:solidFill>
            <a:srgbClr val="E7E6E6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どっち？</a:t>
            </a:r>
            <a:endParaRPr kumimoji="0" lang="ja-JP" altLang="en-US" sz="3200" b="0" i="0" u="none" strike="noStrike" kern="1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8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C -0.00013 -0.02453 0.00326 -0.04583 0.00743 -0.04676 C 0.01068 -0.04884 0.01342 -0.03703 0.01355 -0.02245 C 0.01355 -0.00787 0.01081 0.00602 0.00743 0.00695 C 0.00573 0.00695 0.0043 0.0051 0.00313 -2.96296E-6 C 0.00157 -0.00671 0.00066 -0.01759 0.00066 -0.03032 C 0.00066 -0.03703 0.00092 -0.04398 0.00144 -0.04977 C 0.00261 -0.0625 0.00482 -0.07129 0.0073 -0.07245 C 0.01029 -0.0743 0.01277 -0.06365 0.01277 -0.05092 C 0.0129 -0.03703 0.01042 -0.02523 0.00743 -0.02361 C 0.00586 -0.02361 0.00456 -0.02523 0.00352 -0.0294 C 0.00209 -0.03611 0.00131 -0.04676 0.00131 -0.05764 C 0.00131 -0.06365 0.00157 -0.06944 0.00196 -0.07546 C 0.003 -0.08611 0.00495 -0.0949 0.0073 -0.09583 C 0.01003 -0.09699 0.01224 -0.08703 0.01224 -0.07546 C 0.01224 -0.06365 0.01003 -0.05277 0.0073 -0.05185 C 0.00599 -0.05092 0.00469 -0.05277 0.00378 -0.05671 C 0.00261 -0.0625 0.00183 -0.07129 0.00183 -0.08217 C 0.00183 -0.08703 0.00209 -0.09282 0.00248 -0.09791 C 0.00339 -0.10764 0.00521 -0.11551 0.0073 -0.11643 C 0.00964 -0.11643 0.01159 -0.10856 0.01159 -0.09791 C 0.01159 -0.08703 0.00977 -0.07708 0.0073 -0.07639 C 0.00612 -0.07639 0.00495 -0.07824 0.00417 -0.08125 C 0.003 -0.08611 0.00235 -0.0949 0.00235 -0.1037 C 0.00235 -0.10856 0.00261 -0.11342 0.00287 -0.11736 C 0.00365 -0.12731 0.00534 -0.13402 0.00717 -0.13402 C 0.00938 -0.13495 0.01107 -0.12824 0.01107 -0.11852 C 0.0112 -0.10856 0.00938 -0.09977 0.0073 -0.09861 C 0.00612 -0.09861 0.00508 -0.09977 0.00443 -0.1037 C 0.00339 -0.10764 0.00274 -0.11551 0.00274 -0.12315 C 0.00274 -0.12824 0.003 -0.13194 0.00326 -0.13588 C 0.00404 -0.14467 0.00547 -0.15046 0.00717 -0.15162 C 0.00912 -0.15162 0.01068 -0.14583 0.01068 -0.13703 C 0.01081 -0.12824 0.00912 -0.12014 0.00717 -0.11921 C 0.00612 -0.11921 0.00534 -0.12014 0.00469 -0.12315 C 0.00378 -0.12731 0.00326 -0.13402 0.00326 -0.14166 C 0.00326 -0.14583 0.00339 -0.14884 0.00365 -0.15254 C 0.0043 -0.16041 0.0056 -0.16527 0.00717 -0.1662 C 0.00886 -0.16736 0.01029 -0.16134 0.01029 -0.15254 C 0.01029 -0.14583 0.00899 -0.13796 0.00717 -0.13796 C 0.00625 -0.13703 0.00547 -0.13889 0.00482 -0.14074 C 0.00404 -0.14467 0.00352 -0.15046 0.00352 -0.15764 C 0.00352 -0.16134 0.00365 -0.16435 0.00404 -0.16736 C 0.00456 -0.17407 0.00573 -0.17916 0.00704 -0.18009 C 0.00873 -0.18102 0.01003 -0.175 0.01003 -0.16828 C 0.01003 -0.16041 0.00873 -0.15463 0.00717 -0.15347 C 0.00639 -0.15347 0.0056 -0.15463 0.00508 -0.15764 C 0.0043 -0.16041 0.00391 -0.16527 0.00391 -0.17199 C 0.00391 -0.175 0.00404 -0.17801 0.0043 -0.18102 C 0.00482 -0.1868 0.00586 -0.1919 0.00704 -0.1919 C 0.00847 -0.19259 0.00964 -0.18773 0.00964 -0.18102 C 0.00964 -0.175 0.0086 -0.16921 0.00704 -0.16921 C 0.00639 -0.16828 0.00573 -0.16921 0.00521 -0.17129 C 0.00456 -0.175 0.00417 -0.18009 0.00417 -0.18472 C 0.00417 -0.18773 0.0043 -0.19074 0.00456 -0.19259 C 0.00495 -0.19861 0.00599 -0.20254 0.00704 -0.20347 C 0.00834 -0.20347 0.00938 -0.19861 0.00938 -0.19352 C 0.00938 -0.18773 0.00834 -0.18194 0.00704 -0.18194 C 0.00639 -0.18194 0.00586 -0.18287 0.00547 -0.18472 C 0.00482 -0.1868 0.00443 -0.1919 0.00443 -0.19652 C 0.00443 -0.19861 0.00456 -0.20162 0.00469 -0.20347 C 0.00521 -0.20926 0.00599 -0.21227 0.00704 -0.21319 C 0.00821 -0.21319 0.00912 -0.20926 0.00912 -0.2044 C 0.00912 -0.19861 0.00821 -0.19467 0.00704 -0.19352 C 0.00652 -0.19352 0.00599 -0.19467 0.00547 -0.19652 C 0.00495 -0.19861 0.00469 -0.20254 0.00469 -0.2074 C 0.00469 -0.20926 0.00482 -0.21134 0.00495 -0.21319 " pathEditMode="relative" rAng="0" ptsTypes="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21319 L -4.79167E-6 -2.96296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064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6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C -0.00013 -0.02454 0.00325 -0.04583 0.00742 -0.04676 C 0.01068 -0.04884 0.01341 -0.03704 0.01354 -0.02245 C 0.01354 -0.00787 0.01081 0.00602 0.00742 0.00694 C 0.00573 0.00694 0.00429 0.00509 0.00312 3.7037E-7 C 0.00156 -0.00671 0.00065 -0.01759 0.00065 -0.03032 C 0.00065 -0.03704 0.00091 -0.04398 0.00143 -0.04977 C 0.0026 -0.0625 0.00482 -0.0713 0.00729 -0.07245 C 0.01028 -0.07431 0.01276 -0.06366 0.01276 -0.05093 C 0.01289 -0.03704 0.01041 -0.02523 0.00742 -0.02361 C 0.00586 -0.02361 0.00456 -0.02523 0.00351 -0.0294 C 0.00208 -0.03611 0.0013 -0.04676 0.0013 -0.05764 C 0.0013 -0.06366 0.00156 -0.06944 0.00195 -0.07546 C 0.00299 -0.08611 0.00495 -0.09491 0.00729 -0.09583 C 0.01002 -0.09699 0.01224 -0.08704 0.01224 -0.07546 C 0.01224 -0.06366 0.01002 -0.05278 0.00729 -0.05185 C 0.00599 -0.05093 0.00469 -0.05278 0.00377 -0.05671 C 0.0026 -0.0625 0.00182 -0.0713 0.00182 -0.08218 C 0.00182 -0.08704 0.00208 -0.09282 0.00247 -0.09792 C 0.00338 -0.10764 0.00521 -0.11551 0.00729 -0.11644 C 0.00963 -0.11644 0.01159 -0.10857 0.01159 -0.09792 C 0.01159 -0.08704 0.00976 -0.07708 0.00729 -0.07639 C 0.00612 -0.07639 0.00495 -0.07824 0.00416 -0.08125 C 0.00299 -0.08611 0.00234 -0.09491 0.00234 -0.1037 C 0.00234 -0.10857 0.0026 -0.11343 0.00286 -0.11736 C 0.00364 -0.12732 0.00534 -0.13403 0.00716 -0.13403 C 0.00937 -0.13495 0.01107 -0.12824 0.01107 -0.11852 C 0.0112 -0.10857 0.00937 -0.09977 0.00729 -0.09861 C 0.00612 -0.09861 0.00508 -0.09977 0.00443 -0.1037 C 0.00338 -0.10764 0.00273 -0.11551 0.00273 -0.12315 C 0.00273 -0.12824 0.00299 -0.13194 0.00325 -0.13588 C 0.00403 -0.14468 0.00547 -0.15046 0.00716 -0.15162 C 0.00911 -0.15162 0.01068 -0.14583 0.01068 -0.13704 C 0.01081 -0.12824 0.00911 -0.12014 0.00716 -0.11921 C 0.00612 -0.11921 0.00534 -0.12014 0.00469 -0.12315 C 0.00377 -0.12732 0.00325 -0.13403 0.00325 -0.14167 C 0.00325 -0.14583 0.00338 -0.14884 0.00364 -0.15255 C 0.00429 -0.16042 0.0056 -0.16528 0.00716 -0.1662 C 0.00885 -0.16736 0.01028 -0.16134 0.01028 -0.15255 C 0.01028 -0.14583 0.00898 -0.13796 0.00716 -0.13796 C 0.00625 -0.13704 0.00547 -0.13889 0.00482 -0.14074 C 0.00403 -0.14468 0.00351 -0.15046 0.00351 -0.15764 C 0.00351 -0.16134 0.00364 -0.16435 0.00403 -0.16736 C 0.00456 -0.17407 0.00573 -0.17917 0.00703 -0.18009 C 0.00872 -0.18102 0.01002 -0.175 0.01002 -0.16829 C 0.01002 -0.16042 0.00872 -0.15463 0.00716 -0.15347 C 0.00638 -0.15347 0.0056 -0.15463 0.00508 -0.15764 C 0.00429 -0.16042 0.0039 -0.16528 0.0039 -0.17199 C 0.0039 -0.175 0.00403 -0.17801 0.00429 -0.18102 C 0.00482 -0.18681 0.00586 -0.1919 0.00703 -0.1919 C 0.00846 -0.19259 0.00963 -0.18773 0.00963 -0.18102 C 0.00963 -0.175 0.00859 -0.16921 0.00703 -0.16921 C 0.00638 -0.16829 0.00573 -0.16921 0.00521 -0.1713 C 0.00456 -0.175 0.00416 -0.18009 0.00416 -0.18472 C 0.00416 -0.18773 0.00429 -0.19074 0.00456 -0.19259 C 0.00495 -0.19861 0.00599 -0.20255 0.00703 -0.20347 C 0.00833 -0.20347 0.00937 -0.19861 0.00937 -0.19352 C 0.00937 -0.18773 0.00833 -0.18194 0.00703 -0.18194 C 0.00638 -0.18194 0.00586 -0.18287 0.00547 -0.18472 C 0.00482 -0.18681 0.00443 -0.1919 0.00443 -0.19653 C 0.00443 -0.19861 0.00456 -0.20162 0.00469 -0.20347 C 0.00521 -0.20926 0.00599 -0.21227 0.00703 -0.21319 C 0.0082 -0.21319 0.00911 -0.20926 0.00911 -0.2044 C 0.00911 -0.19861 0.0082 -0.19468 0.00703 -0.19352 C 0.00651 -0.19352 0.00599 -0.19468 0.00547 -0.19653 C 0.00495 -0.19861 0.00469 -0.20255 0.00469 -0.20741 C 0.00469 -0.20926 0.00482 -0.21134 0.00495 -0.21319 " pathEditMode="relative" rAng="0" ptsTypes="AAAAAAAAAAAA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21319 L -1.04167E-6 -3.33333E-6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C -0.00013 -0.02454 0.00326 -0.04584 0.00743 -0.04676 C 0.01068 -0.04884 0.01342 -0.03704 0.01355 -0.02246 C 0.01355 -0.00787 0.01081 0.00602 0.00743 0.00694 C 0.00573 0.00694 0.0043 0.00509 0.00313 1.85185E-6 C 0.00157 -0.00671 0.00065 -0.01759 0.00065 -0.03033 C 0.00065 -0.03704 0.00092 -0.04398 0.00144 -0.04977 C 0.00261 -0.0625 0.00482 -0.0713 0.0073 -0.07246 C 0.01029 -0.07431 0.01276 -0.06366 0.01276 -0.05093 C 0.01289 -0.03704 0.01042 -0.02523 0.00743 -0.02361 C 0.00586 -0.02361 0.00456 -0.02523 0.00352 -0.0294 C 0.00209 -0.03611 0.00131 -0.04676 0.00131 -0.05764 C 0.00131 -0.06366 0.00157 -0.06945 0.00196 -0.07546 C 0.003 -0.08611 0.00495 -0.09491 0.0073 -0.09584 C 0.01003 -0.09699 0.01224 -0.08704 0.01224 -0.07546 C 0.01224 -0.06366 0.01003 -0.05278 0.0073 -0.05185 C 0.00599 -0.05093 0.00469 -0.05278 0.00378 -0.05671 C 0.00261 -0.0625 0.00183 -0.0713 0.00183 -0.08218 C 0.00183 -0.08704 0.00209 -0.09283 0.00248 -0.09792 C 0.00339 -0.10764 0.00521 -0.11551 0.0073 -0.11644 C 0.00964 -0.11644 0.01159 -0.10857 0.01159 -0.09792 C 0.01159 -0.08704 0.00977 -0.07709 0.0073 -0.07639 C 0.00612 -0.07639 0.00495 -0.07824 0.00417 -0.08125 C 0.003 -0.08611 0.00235 -0.09491 0.00235 -0.10371 C 0.00235 -0.10857 0.00261 -0.11343 0.00287 -0.11736 C 0.00365 -0.12732 0.00534 -0.13403 0.00717 -0.13403 C 0.00938 -0.13496 0.01107 -0.12824 0.01107 -0.11852 C 0.0112 -0.10857 0.00938 -0.09977 0.0073 -0.09861 C 0.00612 -0.09861 0.00508 -0.09977 0.00443 -0.10371 C 0.00339 -0.10764 0.00274 -0.11551 0.00274 -0.12315 C 0.00274 -0.12824 0.003 -0.13195 0.00326 -0.13588 C 0.00404 -0.14468 0.00547 -0.15046 0.00717 -0.15162 C 0.00912 -0.15162 0.01068 -0.14584 0.01068 -0.13704 C 0.01081 -0.12824 0.00912 -0.12014 0.00717 -0.11921 C 0.00612 -0.11921 0.00534 -0.12014 0.00469 -0.12315 C 0.00378 -0.12732 0.00326 -0.13403 0.00326 -0.14167 C 0.00326 -0.14584 0.00339 -0.14884 0.00365 -0.15255 C 0.0043 -0.16042 0.0056 -0.16528 0.00717 -0.16621 C 0.00886 -0.16736 0.01029 -0.16134 0.01029 -0.15255 C 0.01029 -0.14584 0.00899 -0.13796 0.00717 -0.13796 C 0.00625 -0.13704 0.00547 -0.13889 0.00482 -0.14074 C 0.00404 -0.14468 0.00352 -0.15046 0.00352 -0.15764 C 0.00352 -0.16134 0.00365 -0.16435 0.00404 -0.16736 C 0.00456 -0.17408 0.00573 -0.17917 0.00704 -0.18009 C 0.00873 -0.18102 0.01003 -0.175 0.01003 -0.16829 C 0.01003 -0.16042 0.00873 -0.15463 0.00717 -0.15347 C 0.00638 -0.15347 0.0056 -0.15463 0.00508 -0.15764 C 0.0043 -0.16042 0.00391 -0.16528 0.00391 -0.17199 C 0.00391 -0.175 0.00404 -0.17801 0.0043 -0.18102 C 0.00482 -0.18681 0.00586 -0.1919 0.00704 -0.1919 C 0.00847 -0.19259 0.00964 -0.18773 0.00964 -0.18102 C 0.00964 -0.175 0.0086 -0.16921 0.00704 -0.16921 C 0.00638 -0.16829 0.00573 -0.16921 0.00521 -0.1713 C 0.00456 -0.175 0.00417 -0.18009 0.00417 -0.18472 C 0.00417 -0.18773 0.0043 -0.19074 0.00456 -0.19259 C 0.00495 -0.19861 0.00599 -0.20255 0.00704 -0.20347 C 0.00834 -0.20347 0.00938 -0.19861 0.00938 -0.19352 C 0.00938 -0.18773 0.00834 -0.18195 0.00704 -0.18195 C 0.00638 -0.18195 0.00586 -0.18287 0.00547 -0.18472 C 0.00482 -0.18681 0.00443 -0.1919 0.00443 -0.19653 C 0.00443 -0.19861 0.00456 -0.20162 0.00469 -0.20347 C 0.00521 -0.20926 0.00599 -0.21227 0.00704 -0.2132 C 0.00821 -0.2132 0.00912 -0.20926 0.00912 -0.2044 C 0.00912 -0.19861 0.00821 -0.19468 0.00704 -0.19352 C 0.00651 -0.19352 0.00599 -0.19468 0.00547 -0.19653 C 0.00495 -0.19861 0.00469 -0.20255 0.00469 -0.20741 C 0.00469 -0.20926 0.00482 -0.21134 0.00495 -0.2132 " pathEditMode="relative" rAng="0" ptsTypes="AAAAAAAAAAAAAAAAAAAA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-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-0.2132 L -3.75E-6 1.85185E-6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7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2" presetClass="entr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F2FA54-ED1C-4692-ACE9-BD2A2C7E7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869" y="354768"/>
            <a:ext cx="5170039" cy="1216024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誰もが落ち込むタチツテト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B8E993-5453-4669-9466-3B590C67D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80098" cy="315111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 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大したことないね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チ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 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違うんじゃない？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ツ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 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つまんないね</a:t>
            </a:r>
          </a:p>
          <a:p>
            <a:pPr marL="0" indent="0">
              <a:buNone/>
            </a:pP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テ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 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適当でいいんじゃない</a:t>
            </a:r>
            <a:endParaRPr kumimoji="1"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buNone/>
            </a:pP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ト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 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と、とんでもない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‼</a:t>
            </a:r>
          </a:p>
          <a:p>
            <a:pPr marL="0" indent="0">
              <a:buNone/>
            </a:pPr>
            <a:endParaRPr kumimoji="1" lang="ja-JP" altLang="en-US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B3E28D56-CF68-4E0E-9122-8F42C528B018}"/>
              </a:ext>
            </a:extLst>
          </p:cNvPr>
          <p:cNvSpPr txBox="1">
            <a:spLocks/>
          </p:cNvSpPr>
          <p:nvPr/>
        </p:nvSpPr>
        <p:spPr>
          <a:xfrm>
            <a:off x="6618236" y="309798"/>
            <a:ext cx="4513070" cy="1216024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none" spc="2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♪タチツテトパワー♬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C8E35E-061F-4C11-BE43-69AFF4AF6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175" y="4606716"/>
            <a:ext cx="2254170" cy="225128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620BD4D-5CDB-4CAF-97FC-5B5B82975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758" y="3015243"/>
            <a:ext cx="4307984" cy="3664659"/>
          </a:xfrm>
          <a:prstGeom prst="rect">
            <a:avLst/>
          </a:prstGeom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3967FFE-698D-45ED-8F6B-984E68EA32A6}"/>
              </a:ext>
            </a:extLst>
          </p:cNvPr>
          <p:cNvSpPr txBox="1">
            <a:spLocks/>
          </p:cNvSpPr>
          <p:nvPr/>
        </p:nvSpPr>
        <p:spPr>
          <a:xfrm>
            <a:off x="6582249" y="1274164"/>
            <a:ext cx="5080098" cy="5336498"/>
          </a:xfrm>
          <a:prstGeom prst="rect">
            <a:avLst/>
          </a:prstGeom>
        </p:spPr>
        <p:txBody>
          <a:bodyPr lIns="109728" tIns="109728" rIns="109728" bIns="9144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タチツテト　Ｔ</a:t>
            </a:r>
            <a:r>
              <a:rPr kumimoji="1" lang="en-US" altLang="ja-JP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 </a:t>
            </a: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Ｔ</a:t>
            </a:r>
            <a:r>
              <a:rPr kumimoji="1" lang="en-US" altLang="ja-JP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a</a:t>
            </a: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kumimoji="1" lang="en-US" altLang="ja-JP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信じる気持ちが全てのドアを開けるよ</a:t>
            </a:r>
            <a:endParaRPr kumimoji="1" lang="en-US" altLang="ja-JP" b="1" dirty="0">
              <a:ln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試してごらんなさい　さあ！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つぶやくだけでは効果はないんだ</a:t>
            </a:r>
            <a:endParaRPr kumimoji="1" lang="en-US" altLang="ja-JP" b="1" dirty="0">
              <a:ln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腹から声を出してみろ　強く！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世の中は理不尽だ　わけがわからん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ア行　カ行　サ行　飛ばして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タチツテト　叫べよ　タチツテト　全力で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みなぎるだろう（エネルギー）　タ行の力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もしピンチになったら　五文字を唱えるべし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ja-JP" altLang="en-US" b="1" dirty="0">
                <a:ln>
                  <a:solidFill>
                    <a:schemeClr val="bg1"/>
                  </a:solidFill>
                </a:ln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それがタチツテトパワー</a:t>
            </a:r>
          </a:p>
          <a:p>
            <a:pPr marL="0" indent="0">
              <a:buFont typeface="Arial" panose="020B0604020202020204" pitchFamily="34" charset="0"/>
              <a:buNone/>
            </a:pPr>
            <a:endParaRPr kumimoji="1" lang="ja-JP" altLang="en-US" b="1" dirty="0">
              <a:ln>
                <a:solidFill>
                  <a:schemeClr val="bg1"/>
                </a:solidFill>
              </a:ln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4951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000">
        <p:random/>
      </p:transition>
    </mc:Choice>
    <mc:Fallback>
      <p:transition spd="slow" advTm="1000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682ADBF-4C45-4FBE-927F-543CA95B94DC}"/>
              </a:ext>
            </a:extLst>
          </p:cNvPr>
          <p:cNvSpPr/>
          <p:nvPr/>
        </p:nvSpPr>
        <p:spPr>
          <a:xfrm>
            <a:off x="589629" y="1510494"/>
            <a:ext cx="2736648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99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F1CBFB8-A898-40D8-B888-A3C534C4D578}"/>
              </a:ext>
            </a:extLst>
          </p:cNvPr>
          <p:cNvSpPr/>
          <p:nvPr/>
        </p:nvSpPr>
        <p:spPr>
          <a:xfrm>
            <a:off x="3271121" y="2688365"/>
            <a:ext cx="60837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1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チツテト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84AF2D-219B-4F1C-A28C-C16744BF5F88}"/>
              </a:ext>
            </a:extLst>
          </p:cNvPr>
          <p:cNvSpPr/>
          <p:nvPr/>
        </p:nvSpPr>
        <p:spPr>
          <a:xfrm>
            <a:off x="1114983" y="5354074"/>
            <a:ext cx="9187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つぎもカタカナ語　ナ行です</a:t>
            </a:r>
          </a:p>
        </p:txBody>
      </p:sp>
    </p:spTree>
    <p:extLst>
      <p:ext uri="{BB962C8B-B14F-4D97-AF65-F5344CB8AC3E}">
        <p14:creationId xmlns:p14="http://schemas.microsoft.com/office/powerpoint/2010/main" val="214234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3.7037E-6 L 1.45833E-6 -0.07223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650"/>
                            </p:stCondLst>
                            <p:childTnLst>
                              <p:par>
                                <p:cTn id="23" presetID="4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C 0.01119 -0.01898 0.02643 -0.03704 0.05638 -0.03704 C 0.0901 -0.03704 0.10143 -0.01898 0.11276 -1.48148E-6 C 0.12786 0.02107 0.13919 0.0419 0.17695 0.0419 C 0.2108 0.0419 0.22213 0.02107 0.23724 -1.48148E-6 C 0.24466 -0.01898 0.25989 -0.03704 0.29362 -0.03704 C 0.32356 -0.03704 0.3388 -0.01898 0.35013 -1.48148E-6 C 0.36133 0.02107 0.37656 0.0419 0.41041 0.0419 C 0.44427 0.0419 0.4707 -1.48148E-6 0.4707 0.00023 C 0.48203 -0.01898 0.49323 -0.03704 0.52708 -0.03704 C 0.56093 -0.03704 0.57226 -0.01898 0.58346 -1.48148E-6 C 0.59869 0.02107 0.61002 0.0419 0.64778 0.0419 C 0.68151 0.0419 0.69284 0.02107 0.70416 -1.48148E-6 C 0.71927 -0.01898 0.7306 -0.03704 0.76445 -0.03704 C 0.7944 -0.03704 0.8095 -0.01898 0.82083 -1.48148E-6 C 0.83216 0.02107 0.84726 0.0419 0.88112 0.0419 C 0.91497 0.0419 0.9263 0.02107 0.94153 -1.48148E-6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70" y="23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45833E-6 3.7037E-6 C 0.00898 -0.01899 0.02109 -0.03704 0.04518 -0.03704 C 0.07226 -0.03704 0.08125 -0.01899 0.09036 3.7037E-6 C 0.10247 0.02106 0.11159 0.04189 0.1418 0.04189 C 0.16888 0.04189 0.17799 0.02106 0.1901 3.7037E-6 C 0.19609 -0.01899 0.2082 -0.03704 0.23529 -0.03704 C 0.25937 -0.03704 0.27148 -0.01899 0.2806 3.7037E-6 C 0.28958 0.02106 0.30182 0.04189 0.3289 0.04189 C 0.35599 0.04189 0.37721 3.7037E-6 0.37721 0.00023 C 0.3862 -0.01899 0.39531 -0.03704 0.42239 -0.03704 C 0.44948 -0.03704 0.45859 -0.01899 0.46758 3.7037E-6 C 0.47982 0.02106 0.4888 0.04189 0.51914 0.04189 C 0.54622 0.04189 0.55521 0.02106 0.56432 3.7037E-6 C 0.57643 -0.01899 0.58555 -0.03704 0.61263 -0.03704 C 0.63659 -0.03704 0.64883 -0.01899 0.65781 3.7037E-6 C 0.6668 0.02106 0.67904 0.04189 0.70612 0.04189 C 0.73333 0.04189 0.74232 0.02106 0.75456 3.7037E-6 " pathEditMode="relative" rAng="0" ptsTypes="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21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650"/>
                            </p:stCondLst>
                            <p:childTnLst>
                              <p:par>
                                <p:cTn id="2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150"/>
                            </p:stCondLst>
                            <p:childTnLst>
                              <p:par>
                                <p:cTn id="33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33333E-6 L 0.00508 -0.27084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13542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5" grpId="2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897B60-3918-4301-B718-08FE86E4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5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ルビをふる　フリガナをふる</a:t>
            </a:r>
          </a:p>
        </p:txBody>
      </p:sp>
      <p:sp>
        <p:nvSpPr>
          <p:cNvPr id="4" name="正方形/長方形 3">
            <a:hlinkClick r:id="rId2" action="ppaction://hlinksldjump"/>
            <a:extLst>
              <a:ext uri="{FF2B5EF4-FFF2-40B4-BE49-F238E27FC236}">
                <a16:creationId xmlns:a16="http://schemas.microsoft.com/office/drawing/2014/main" id="{832F9ACE-892B-4FFA-B55B-1F3AF32145B2}"/>
              </a:ext>
            </a:extLst>
          </p:cNvPr>
          <p:cNvSpPr/>
          <p:nvPr/>
        </p:nvSpPr>
        <p:spPr>
          <a:xfrm>
            <a:off x="953990" y="1804960"/>
            <a:ext cx="5911760" cy="120032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endParaRPr lang="en-US" altLang="ja-JP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ルビは、「</a:t>
            </a:r>
            <a:r>
              <a:rPr lang="en-US" altLang="ja-JP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Ruby</a:t>
            </a:r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」が語源</a:t>
            </a:r>
            <a:endParaRPr lang="ja-JP" alt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B402B8D-F0C9-4A29-819B-66B19C71D5D8}"/>
              </a:ext>
            </a:extLst>
          </p:cNvPr>
          <p:cNvSpPr/>
          <p:nvPr/>
        </p:nvSpPr>
        <p:spPr>
          <a:xfrm>
            <a:off x="883404" y="5633548"/>
            <a:ext cx="9020014" cy="646331"/>
          </a:xfrm>
          <a:prstGeom prst="rect">
            <a:avLst/>
          </a:prstGeom>
          <a:solidFill>
            <a:srgbClr val="FF8585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ja-JP" altLang="en-US" sz="2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日本のルビの活字は、</a:t>
            </a:r>
            <a:r>
              <a:rPr lang="en-US" altLang="ja-JP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</a:t>
            </a: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号活字（</a:t>
            </a:r>
            <a:r>
              <a:rPr lang="en-US" altLang="ja-JP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5.25P</a:t>
            </a:r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相当）</a:t>
            </a:r>
            <a:endParaRPr lang="ja-JP" alt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F3E3825-D40A-49B9-B09E-3DD1E779AC73}"/>
              </a:ext>
            </a:extLst>
          </p:cNvPr>
          <p:cNvSpPr/>
          <p:nvPr/>
        </p:nvSpPr>
        <p:spPr>
          <a:xfrm>
            <a:off x="938488" y="3091320"/>
            <a:ext cx="8985001" cy="1200329"/>
          </a:xfrm>
          <a:prstGeom prst="rect">
            <a:avLst/>
          </a:prstGeom>
          <a:solidFill>
            <a:srgbClr val="FF8585"/>
          </a:solidFill>
        </p:spPr>
        <p:txBody>
          <a:bodyPr wrap="square" lIns="91440" tIns="45720" rIns="91440" bIns="45720">
            <a:spAutoFit/>
          </a:bodyPr>
          <a:lstStyle/>
          <a:p>
            <a:endParaRPr lang="en-US" altLang="ja-JP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英国では活字の大きさごとに宝石の名前</a:t>
            </a:r>
            <a:endParaRPr lang="ja-JP" altLang="en-US" sz="36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正方形/長方形 6">
            <a:hlinkClick r:id="rId3" action="ppaction://hlinksldjump"/>
            <a:extLst>
              <a:ext uri="{FF2B5EF4-FFF2-40B4-BE49-F238E27FC236}">
                <a16:creationId xmlns:a16="http://schemas.microsoft.com/office/drawing/2014/main" id="{EF784943-3665-4C81-9B91-8158587DA021}"/>
              </a:ext>
            </a:extLst>
          </p:cNvPr>
          <p:cNvSpPr/>
          <p:nvPr/>
        </p:nvSpPr>
        <p:spPr>
          <a:xfrm>
            <a:off x="922990" y="4409185"/>
            <a:ext cx="8995925" cy="1200329"/>
          </a:xfrm>
          <a:prstGeom prst="rect">
            <a:avLst/>
          </a:prstGeom>
          <a:solidFill>
            <a:srgbClr val="FF0000"/>
          </a:solidFill>
        </p:spPr>
        <p:txBody>
          <a:bodyPr wrap="square" lIns="91440" tIns="45720" rIns="91440" bIns="45720">
            <a:spAutoFit/>
          </a:bodyPr>
          <a:lstStyle/>
          <a:p>
            <a:endParaRPr lang="en-US" altLang="ja-JP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en-US" altLang="ja-JP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4.5 P</a:t>
            </a:r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＝ ダイヤモンド、</a:t>
            </a:r>
            <a:r>
              <a:rPr lang="en-US" altLang="ja-JP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5.5 P </a:t>
            </a:r>
            <a:r>
              <a:rPr lang="ja-JP" altLang="en-US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＝ ルビー</a:t>
            </a:r>
            <a:endParaRPr lang="ja-JP" altLang="en-US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38B99A6-9FF0-486A-90CA-D08A2301D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448" y="3927424"/>
            <a:ext cx="1934404" cy="213241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B05D288-1026-44EC-9EE7-CE190D779509}"/>
              </a:ext>
            </a:extLst>
          </p:cNvPr>
          <p:cNvSpPr/>
          <p:nvPr/>
        </p:nvSpPr>
        <p:spPr>
          <a:xfrm>
            <a:off x="5294027" y="2006441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ごげん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7E3D760-33F3-4F6B-8DCC-E27775777EDD}"/>
              </a:ext>
            </a:extLst>
          </p:cNvPr>
          <p:cNvSpPr/>
          <p:nvPr/>
        </p:nvSpPr>
        <p:spPr>
          <a:xfrm>
            <a:off x="3372236" y="2006441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ルビー</a:t>
            </a:r>
            <a:endParaRPr lang="ja-JP" altLang="en-US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4ADAEF2-607F-4C75-976C-FD6B5B0334BD}"/>
              </a:ext>
            </a:extLst>
          </p:cNvPr>
          <p:cNvSpPr/>
          <p:nvPr/>
        </p:nvSpPr>
        <p:spPr>
          <a:xfrm>
            <a:off x="833387" y="3249585"/>
            <a:ext cx="14157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イギリス</a:t>
            </a:r>
            <a:endParaRPr lang="ja-JP" altLang="en-US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62DF2F2-6AA3-49BE-8DCF-EA30F019F010}"/>
              </a:ext>
            </a:extLst>
          </p:cNvPr>
          <p:cNvSpPr/>
          <p:nvPr/>
        </p:nvSpPr>
        <p:spPr>
          <a:xfrm>
            <a:off x="2709882" y="326457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かつじ</a:t>
            </a:r>
            <a:endParaRPr lang="ja-JP" altLang="en-US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6094D62-C59A-425E-98BD-8C028E1126F3}"/>
              </a:ext>
            </a:extLst>
          </p:cNvPr>
          <p:cNvSpPr/>
          <p:nvPr/>
        </p:nvSpPr>
        <p:spPr>
          <a:xfrm>
            <a:off x="6783978" y="3264575"/>
            <a:ext cx="141577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ほうせき</a:t>
            </a:r>
            <a:endParaRPr lang="ja-JP" altLang="en-US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AA26395-0635-4E0F-A809-BA06BF7E8D71}"/>
              </a:ext>
            </a:extLst>
          </p:cNvPr>
          <p:cNvSpPr/>
          <p:nvPr/>
        </p:nvSpPr>
        <p:spPr>
          <a:xfrm>
            <a:off x="8441203" y="326457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なまえ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7EDB797D-66F4-4CAF-A287-679900B4E8F9}"/>
              </a:ext>
            </a:extLst>
          </p:cNvPr>
          <p:cNvSpPr/>
          <p:nvPr/>
        </p:nvSpPr>
        <p:spPr>
          <a:xfrm>
            <a:off x="1560031" y="4532665"/>
            <a:ext cx="14157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ポイント</a:t>
            </a:r>
            <a:endParaRPr lang="ja-JP" altLang="en-US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69E5924-30E0-43F4-B172-473212926642}"/>
              </a:ext>
            </a:extLst>
          </p:cNvPr>
          <p:cNvSpPr/>
          <p:nvPr/>
        </p:nvSpPr>
        <p:spPr>
          <a:xfrm>
            <a:off x="6658973" y="4532665"/>
            <a:ext cx="141577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ポイント</a:t>
            </a:r>
            <a:endParaRPr lang="ja-JP" altLang="en-US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334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C7FB88-467F-4DFB-8753-07F7E638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641" y="354769"/>
            <a:ext cx="5619744" cy="1216024"/>
          </a:xfrm>
        </p:spPr>
        <p:txBody>
          <a:bodyPr/>
          <a:lstStyle/>
          <a:p>
            <a:pPr algn="ctr"/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作家・冲方丁 </a:t>
            </a:r>
            <a:b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「シュピーゲル・シリーズ」</a:t>
            </a:r>
          </a:p>
        </p:txBody>
      </p:sp>
      <p:pic>
        <p:nvPicPr>
          <p:cNvPr id="5" name="図 4" descr="冲方丁×ライトノベル×クランチ文体＝「シュピーゲル・シリーズ」 : 新潟アート批評《GATA-CRI》2014-15">
            <a:extLst>
              <a:ext uri="{FF2B5EF4-FFF2-40B4-BE49-F238E27FC236}">
                <a16:creationId xmlns:a16="http://schemas.microsoft.com/office/drawing/2014/main" id="{068ECC0F-0D62-4B29-8691-47AD5E8BCA2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6099"/>
            <a:ext cx="12192000" cy="51116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F510A06-F6E0-4B3D-832E-E2A2A8987F5D}"/>
              </a:ext>
            </a:extLst>
          </p:cNvPr>
          <p:cNvSpPr txBox="1"/>
          <p:nvPr/>
        </p:nvSpPr>
        <p:spPr>
          <a:xfrm>
            <a:off x="674557" y="1483149"/>
            <a:ext cx="103132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文章の上に「ダダダダダダダ</a:t>
            </a:r>
            <a:r>
              <a:rPr lang="en-US" alt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」と銃撃の擬音がルビされている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A91756-1514-4994-A394-A6350BBC6D42}"/>
              </a:ext>
            </a:extLst>
          </p:cNvPr>
          <p:cNvSpPr txBox="1"/>
          <p:nvPr/>
        </p:nvSpPr>
        <p:spPr>
          <a:xfrm>
            <a:off x="5926112" y="235058"/>
            <a:ext cx="1688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うぶかたとう</a:t>
            </a:r>
          </a:p>
        </p:txBody>
      </p:sp>
    </p:spTree>
    <p:extLst>
      <p:ext uri="{BB962C8B-B14F-4D97-AF65-F5344CB8AC3E}">
        <p14:creationId xmlns:p14="http://schemas.microsoft.com/office/powerpoint/2010/main" val="14457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3CDBD5E-D612-45C1-9FBE-9A2EF13B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2192" y="1921200"/>
            <a:ext cx="5370116" cy="47341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B82389E0-D496-4E42-B53E-DC48D59FC9DA}"/>
              </a:ext>
            </a:extLst>
          </p:cNvPr>
          <p:cNvSpPr/>
          <p:nvPr/>
        </p:nvSpPr>
        <p:spPr>
          <a:xfrm>
            <a:off x="312919" y="1767134"/>
            <a:ext cx="7251269" cy="31808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ja-JP" altLang="en-US" sz="8000" b="0" cap="none" spc="0" dirty="0">
                <a:ln w="381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ト</a:t>
            </a:r>
            <a:r>
              <a:rPr lang="ja-JP" altLang="en-US" sz="8000" b="0" cap="none" spc="0" dirty="0">
                <a:ln w="38100"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テ</a:t>
            </a:r>
            <a:r>
              <a:rPr lang="ja-JP" altLang="en-US" sz="8000" b="0" cap="none" spc="0" dirty="0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ツ</a:t>
            </a:r>
            <a:r>
              <a:rPr lang="ja-JP" altLang="en-US" sz="8000" b="0" cap="none" spc="0" dirty="0">
                <a:ln w="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チ</a:t>
            </a:r>
            <a:r>
              <a:rPr lang="ja-JP" altLang="en-US" sz="8000" b="0" cap="none" spc="0" dirty="0">
                <a:ln w="3810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タ</a:t>
            </a:r>
          </a:p>
        </p:txBody>
      </p:sp>
      <p:pic>
        <p:nvPicPr>
          <p:cNvPr id="2" name="20210914-151223">
            <a:hlinkClick r:id="" action="ppaction://media"/>
            <a:extLst>
              <a:ext uri="{FF2B5EF4-FFF2-40B4-BE49-F238E27FC236}">
                <a16:creationId xmlns:a16="http://schemas.microsoft.com/office/drawing/2014/main" id="{F319E488-FE05-42B6-9604-DE7758D0E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8839" y="800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0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タイト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(tight)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5"/>
            <a:ext cx="5297534" cy="3211070"/>
          </a:xfrm>
        </p:spPr>
        <p:txBody>
          <a:bodyPr/>
          <a:lstStyle/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きつい・かたくしっかりしている・ぴったりと密着していること。</a:t>
            </a:r>
          </a:p>
          <a:p>
            <a:r>
              <a:rPr kumimoji="1" lang="ja-JP" altLang="en-US" sz="36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商品・時間がひっ迫していること。</a:t>
            </a: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58D7E5A6-BD1B-4D8D-A114-5878D76EF00A}"/>
              </a:ext>
            </a:extLst>
          </p:cNvPr>
          <p:cNvSpPr txBox="1">
            <a:spLocks/>
          </p:cNvSpPr>
          <p:nvPr/>
        </p:nvSpPr>
        <p:spPr>
          <a:xfrm>
            <a:off x="3822493" y="4602299"/>
            <a:ext cx="3312826" cy="2255701"/>
          </a:xfrm>
          <a:prstGeom prst="rect">
            <a:avLst/>
          </a:prstGeom>
          <a:solidFill>
            <a:srgbClr val="F2F2F2">
              <a:alpha val="54118"/>
            </a:srgbClr>
          </a:solidFill>
        </p:spPr>
        <p:txBody>
          <a:bodyPr lIns="109728" tIns="109728" rIns="109728" bIns="91440"/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0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27432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8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605790" indent="-28575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630936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Tx/>
              <a:buNone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82296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400" kern="1200" spc="9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「タイトな結び目」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「タイトなスーツ」</a:t>
            </a:r>
            <a:endParaRPr lang="en-US" altLang="ja-JP" sz="2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marL="0" indent="0">
              <a:lnSpc>
                <a:spcPts val="24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「タイトスカート」</a:t>
            </a:r>
          </a:p>
          <a:p>
            <a:pPr marL="0" indent="0">
              <a:lnSpc>
                <a:spcPts val="24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「タイトな計画」</a:t>
            </a:r>
          </a:p>
          <a:p>
            <a:pPr marL="0" indent="0">
              <a:lnSpc>
                <a:spcPts val="2400"/>
              </a:lnSpc>
              <a:buNone/>
            </a:pP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「需給がタイト」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9E88EFE-5776-4928-80A4-112AC1E91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79755"/>
            <a:ext cx="5923345" cy="4948461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D32C6C64-2017-4701-91F9-DB05E79D2D73}"/>
              </a:ext>
            </a:extLst>
          </p:cNvPr>
          <p:cNvSpPr/>
          <p:nvPr/>
        </p:nvSpPr>
        <p:spPr>
          <a:xfrm>
            <a:off x="7439187" y="2572719"/>
            <a:ext cx="3192650" cy="31926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B3082537-F053-480C-8507-617A5485C8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t="24919" r="18823" b="18470"/>
          <a:stretch/>
        </p:blipFill>
        <p:spPr>
          <a:xfrm>
            <a:off x="-452643" y="4762244"/>
            <a:ext cx="2941010" cy="250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4998A9-7EB9-4DF4-8AC5-137F5BBE54AA}"/>
              </a:ext>
            </a:extLst>
          </p:cNvPr>
          <p:cNvSpPr txBox="1"/>
          <p:nvPr/>
        </p:nvSpPr>
        <p:spPr>
          <a:xfrm>
            <a:off x="9825924" y="4209103"/>
            <a:ext cx="29291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タイト・</a:t>
            </a: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tight</a:t>
            </a:r>
            <a:endParaRPr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11AEA1D-5E51-4254-B08B-78AAC090C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5767" y="134911"/>
            <a:ext cx="1260000" cy="1260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2354AC03-54A5-4C4E-83A0-B98385A43E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3666" y="141159"/>
            <a:ext cx="1259172" cy="1259172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0C837A2-B5A2-4171-87D0-3DBD48E1A435}"/>
              </a:ext>
            </a:extLst>
          </p:cNvPr>
          <p:cNvSpPr txBox="1"/>
          <p:nvPr/>
        </p:nvSpPr>
        <p:spPr>
          <a:xfrm>
            <a:off x="5156614" y="107642"/>
            <a:ext cx="34627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84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画の漢字「だいと」と読む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国字で雲３つの「たい」と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龍３つの「とう」の合字</a:t>
            </a:r>
            <a:endParaRPr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タイトな感じだ！</a:t>
            </a:r>
          </a:p>
        </p:txBody>
      </p:sp>
    </p:spTree>
    <p:extLst>
      <p:ext uri="{BB962C8B-B14F-4D97-AF65-F5344CB8AC3E}">
        <p14:creationId xmlns:p14="http://schemas.microsoft.com/office/powerpoint/2010/main" val="308487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  <p:sndAc>
          <p:stSnd>
            <p:snd r:embed="rId2" name="20210917-090710.wav"/>
          </p:stSnd>
        </p:sndAc>
      </p:transition>
    </mc:Choice>
    <mc:Fallback xmlns="">
      <p:transition spd="slow" advTm="15000">
        <p:random/>
        <p:sndAc>
          <p:stSnd>
            <p:snd r:embed="rId7" name="20210917-0907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5 0.20556 L 0.64597 -0.2692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71" y="-2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5F9BE65-4C07-425E-8714-2C2A985321F9}"/>
              </a:ext>
            </a:extLst>
          </p:cNvPr>
          <p:cNvSpPr txBox="1"/>
          <p:nvPr/>
        </p:nvSpPr>
        <p:spPr>
          <a:xfrm>
            <a:off x="2371241" y="3874576"/>
            <a:ext cx="37299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スキューバダイバーのいる街（</a:t>
            </a:r>
            <a:r>
              <a:rPr kumimoji="1" lang="en-US" altLang="ja-JP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CITY)</a:t>
            </a:r>
            <a:r>
              <a: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？</a:t>
            </a:r>
            <a:endParaRPr kumimoji="1" lang="en-US" altLang="ja-JP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お台場にある複合施設？</a:t>
            </a:r>
            <a:endParaRPr kumimoji="1" lang="ja-JP" altLang="en-US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ダイバーシティー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(diversity</a:t>
            </a:r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ー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2446573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性別・国籍・年齢・障害の有無など、多様多様な人材を活用すること。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046BADF-144F-4B66-AC5D-E06C31A4E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64" y="3678935"/>
            <a:ext cx="6461226" cy="3021668"/>
          </a:xfrm>
          <a:prstGeom prst="rect">
            <a:avLst/>
          </a:prstGeom>
        </p:spPr>
      </p:pic>
      <p:pic>
        <p:nvPicPr>
          <p:cNvPr id="1026" name="Picture 2" descr="スキューバダイビングのシルエット02 | 無料のAi・PNG白黒シルエットイラスト">
            <a:extLst>
              <a:ext uri="{FF2B5EF4-FFF2-40B4-BE49-F238E27FC236}">
                <a16:creationId xmlns:a16="http://schemas.microsoft.com/office/drawing/2014/main" id="{103DC072-F587-4BF3-8CA7-80300A1EDA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0" b="73667" l="15667" r="84667">
                        <a14:foregroundMark x1="23000" y1="73667" x2="23000" y2="73667"/>
                        <a14:foregroundMark x1="22333" y1="53333" x2="22333" y2="53333"/>
                        <a14:foregroundMark x1="17667" y1="52333" x2="17667" y2="52333"/>
                        <a14:foregroundMark x1="28667" y1="42667" x2="28667" y2="42667"/>
                        <a14:foregroundMark x1="34333" y1="39333" x2="34333" y2="39333"/>
                        <a14:foregroundMark x1="58333" y1="40667" x2="58333" y2="40667"/>
                        <a14:foregroundMark x1="73333" y1="32000" x2="73333" y2="32000"/>
                        <a14:foregroundMark x1="79333" y1="47333" x2="79333" y2="47333"/>
                        <a14:foregroundMark x1="69000" y1="49333" x2="69000" y2="49333"/>
                        <a14:foregroundMark x1="19667" y1="40000" x2="19667" y2="40000"/>
                        <a14:foregroundMark x1="15667" y1="39000" x2="15667" y2="39000"/>
                        <a14:foregroundMark x1="23667" y1="32333" x2="23667" y2="32333"/>
                        <a14:foregroundMark x1="24000" y1="31333" x2="24000" y2="31333"/>
                        <a14:foregroundMark x1="22333" y1="33333" x2="22333" y2="33333"/>
                        <a14:foregroundMark x1="17000" y1="26333" x2="17000" y2="26333"/>
                        <a14:foregroundMark x1="18333" y1="25333" x2="18333" y2="25333"/>
                        <a14:foregroundMark x1="19000" y1="25333" x2="19000" y2="25667"/>
                        <a14:foregroundMark x1="16333" y1="28000" x2="16333" y2="28000"/>
                        <a14:foregroundMark x1="24333" y1="47667" x2="24333" y2="47667"/>
                        <a14:foregroundMark x1="25667" y1="48333" x2="25667" y2="48333"/>
                        <a14:foregroundMark x1="35000" y1="48667" x2="35000" y2="48667"/>
                        <a14:foregroundMark x1="45333" y1="43667" x2="45333" y2="43667"/>
                        <a14:foregroundMark x1="52333" y1="47667" x2="60667" y2="54333"/>
                        <a14:foregroundMark x1="60667" y1="54333" x2="66000" y2="50000"/>
                        <a14:foregroundMark x1="84667" y1="47333" x2="84667" y2="47333"/>
                        <a14:foregroundMark x1="83333" y1="48667" x2="83333" y2="48667"/>
                        <a14:foregroundMark x1="79667" y1="35667" x2="79667" y2="35667"/>
                        <a14:foregroundMark x1="75000" y1="43667" x2="75000" y2="43667"/>
                        <a14:foregroundMark x1="60333" y1="38667" x2="60333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22328" r="11530" b="22066"/>
          <a:stretch/>
        </p:blipFill>
        <p:spPr bwMode="auto">
          <a:xfrm>
            <a:off x="9160631" y="271299"/>
            <a:ext cx="1687420" cy="12335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スキューバダイビングのシルエット02 | 無料のAi・PNG白黒シルエットイラスト">
            <a:extLst>
              <a:ext uri="{FF2B5EF4-FFF2-40B4-BE49-F238E27FC236}">
                <a16:creationId xmlns:a16="http://schemas.microsoft.com/office/drawing/2014/main" id="{2868C28C-3A54-4FDD-82FF-D14B53B28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0" b="73667" l="15667" r="84667">
                        <a14:foregroundMark x1="23000" y1="73667" x2="23000" y2="73667"/>
                        <a14:foregroundMark x1="22333" y1="53333" x2="22333" y2="53333"/>
                        <a14:foregroundMark x1="17667" y1="52333" x2="17667" y2="52333"/>
                        <a14:foregroundMark x1="28667" y1="42667" x2="28667" y2="42667"/>
                        <a14:foregroundMark x1="34333" y1="39333" x2="34333" y2="39333"/>
                        <a14:foregroundMark x1="58333" y1="40667" x2="58333" y2="40667"/>
                        <a14:foregroundMark x1="73333" y1="32000" x2="73333" y2="32000"/>
                        <a14:foregroundMark x1="79333" y1="47333" x2="79333" y2="47333"/>
                        <a14:foregroundMark x1="69000" y1="49333" x2="69000" y2="49333"/>
                        <a14:foregroundMark x1="19667" y1="40000" x2="19667" y2="40000"/>
                        <a14:foregroundMark x1="15667" y1="39000" x2="15667" y2="39000"/>
                        <a14:foregroundMark x1="23667" y1="32333" x2="23667" y2="32333"/>
                        <a14:foregroundMark x1="24000" y1="31333" x2="24000" y2="31333"/>
                        <a14:foregroundMark x1="22333" y1="33333" x2="22333" y2="33333"/>
                        <a14:foregroundMark x1="17000" y1="26333" x2="17000" y2="26333"/>
                        <a14:foregroundMark x1="18333" y1="25333" x2="18333" y2="25333"/>
                        <a14:foregroundMark x1="19000" y1="25333" x2="19000" y2="25667"/>
                        <a14:foregroundMark x1="16333" y1="28000" x2="16333" y2="28000"/>
                        <a14:foregroundMark x1="24333" y1="47667" x2="24333" y2="47667"/>
                        <a14:foregroundMark x1="25667" y1="48333" x2="25667" y2="48333"/>
                        <a14:foregroundMark x1="35000" y1="48667" x2="35000" y2="48667"/>
                        <a14:foregroundMark x1="45333" y1="43667" x2="45333" y2="43667"/>
                        <a14:foregroundMark x1="52333" y1="47667" x2="60667" y2="54333"/>
                        <a14:foregroundMark x1="60667" y1="54333" x2="66000" y2="50000"/>
                        <a14:foregroundMark x1="84667" y1="47333" x2="84667" y2="47333"/>
                        <a14:foregroundMark x1="83333" y1="48667" x2="83333" y2="48667"/>
                        <a14:foregroundMark x1="79667" y1="35667" x2="79667" y2="35667"/>
                        <a14:foregroundMark x1="75000" y1="43667" x2="75000" y2="43667"/>
                        <a14:foregroundMark x1="60333" y1="38667" x2="60333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22328" r="11530" b="22066"/>
          <a:stretch/>
        </p:blipFill>
        <p:spPr bwMode="auto">
          <a:xfrm flipH="1">
            <a:off x="6081184" y="2581866"/>
            <a:ext cx="1394369" cy="101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スキューバダイビングのシルエット02 | 無料のAi・PNG白黒シルエットイラスト">
            <a:extLst>
              <a:ext uri="{FF2B5EF4-FFF2-40B4-BE49-F238E27FC236}">
                <a16:creationId xmlns:a16="http://schemas.microsoft.com/office/drawing/2014/main" id="{7FDCFC14-D244-4A1D-83E0-ED2BCDD99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0" b="73667" l="15667" r="84667">
                        <a14:foregroundMark x1="23000" y1="73667" x2="23000" y2="73667"/>
                        <a14:foregroundMark x1="22333" y1="53333" x2="22333" y2="53333"/>
                        <a14:foregroundMark x1="17667" y1="52333" x2="17667" y2="52333"/>
                        <a14:foregroundMark x1="28667" y1="42667" x2="28667" y2="42667"/>
                        <a14:foregroundMark x1="34333" y1="39333" x2="34333" y2="39333"/>
                        <a14:foregroundMark x1="58333" y1="40667" x2="58333" y2="40667"/>
                        <a14:foregroundMark x1="73333" y1="32000" x2="73333" y2="32000"/>
                        <a14:foregroundMark x1="79333" y1="47333" x2="79333" y2="47333"/>
                        <a14:foregroundMark x1="69000" y1="49333" x2="69000" y2="49333"/>
                        <a14:foregroundMark x1="19667" y1="40000" x2="19667" y2="40000"/>
                        <a14:foregroundMark x1="15667" y1="39000" x2="15667" y2="39000"/>
                        <a14:foregroundMark x1="23667" y1="32333" x2="23667" y2="32333"/>
                        <a14:foregroundMark x1="24000" y1="31333" x2="24000" y2="31333"/>
                        <a14:foregroundMark x1="22333" y1="33333" x2="22333" y2="33333"/>
                        <a14:foregroundMark x1="17000" y1="26333" x2="17000" y2="26333"/>
                        <a14:foregroundMark x1="18333" y1="25333" x2="18333" y2="25333"/>
                        <a14:foregroundMark x1="19000" y1="25333" x2="19000" y2="25667"/>
                        <a14:foregroundMark x1="16333" y1="28000" x2="16333" y2="28000"/>
                        <a14:foregroundMark x1="24333" y1="47667" x2="24333" y2="47667"/>
                        <a14:foregroundMark x1="25667" y1="48333" x2="25667" y2="48333"/>
                        <a14:foregroundMark x1="35000" y1="48667" x2="35000" y2="48667"/>
                        <a14:foregroundMark x1="45333" y1="43667" x2="45333" y2="43667"/>
                        <a14:foregroundMark x1="52333" y1="47667" x2="60667" y2="54333"/>
                        <a14:foregroundMark x1="60667" y1="54333" x2="66000" y2="50000"/>
                        <a14:foregroundMark x1="84667" y1="47333" x2="84667" y2="47333"/>
                        <a14:foregroundMark x1="83333" y1="48667" x2="83333" y2="48667"/>
                        <a14:foregroundMark x1="79667" y1="35667" x2="79667" y2="35667"/>
                        <a14:foregroundMark x1="75000" y1="43667" x2="75000" y2="43667"/>
                        <a14:foregroundMark x1="60333" y1="38667" x2="60333" y2="3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5" t="22328" r="11530" b="22066"/>
          <a:stretch/>
        </p:blipFill>
        <p:spPr bwMode="auto">
          <a:xfrm flipH="1">
            <a:off x="0" y="-312814"/>
            <a:ext cx="1738860" cy="127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スキューバダイビングのシルエット | 無料のAi・PNG白黒シルエットイラスト">
            <a:extLst>
              <a:ext uri="{FF2B5EF4-FFF2-40B4-BE49-F238E27FC236}">
                <a16:creationId xmlns:a16="http://schemas.microsoft.com/office/drawing/2014/main" id="{BA2BC3C0-5AF1-45D5-86DC-FB20184C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1333" y1="53333" x2="21333" y2="53667"/>
                        <a14:foregroundMark x1="25333" y1="56000" x2="25333" y2="56000"/>
                        <a14:foregroundMark x1="26667" y1="42333" x2="26333" y2="42333"/>
                        <a14:foregroundMark x1="27000" y1="38333" x2="27000" y2="38333"/>
                        <a14:foregroundMark x1="33333" y1="35667" x2="33000" y2="35667"/>
                        <a14:foregroundMark x1="32667" y1="36000" x2="32667" y2="36000"/>
                        <a14:foregroundMark x1="30667" y1="28667" x2="30667" y2="28667"/>
                        <a14:foregroundMark x1="30000" y1="28667" x2="29667" y2="28667"/>
                        <a14:foregroundMark x1="32000" y1="47000" x2="32000" y2="47333"/>
                        <a14:foregroundMark x1="42333" y1="47333" x2="42333" y2="47333"/>
                        <a14:foregroundMark x1="59333" y1="56000" x2="59333" y2="56000"/>
                        <a14:foregroundMark x1="76333" y1="52667" x2="75667" y2="52667"/>
                        <a14:foregroundMark x1="80000" y1="62333" x2="80000" y2="62333"/>
                        <a14:foregroundMark x1="83667" y1="54667" x2="75667" y2="54333"/>
                        <a14:foregroundMark x1="75667" y1="54333" x2="75667" y2="54333"/>
                        <a14:foregroundMark x1="63333" y1="55333" x2="60000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522" y="4212744"/>
            <a:ext cx="2350380" cy="235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ダイバーシティ東京 プラザ">
            <a:extLst>
              <a:ext uri="{FF2B5EF4-FFF2-40B4-BE49-F238E27FC236}">
                <a16:creationId xmlns:a16="http://schemas.microsoft.com/office/drawing/2014/main" id="{BECF74C6-A1E7-441E-B94F-4FB8EBC74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482FCA5-7F04-420A-BDA5-E1E7B05FB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0616" y="5794011"/>
            <a:ext cx="2609037" cy="106398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8D57800-B70C-474F-9FEE-06415D60FF79}"/>
              </a:ext>
            </a:extLst>
          </p:cNvPr>
          <p:cNvSpPr txBox="1"/>
          <p:nvPr/>
        </p:nvSpPr>
        <p:spPr>
          <a:xfrm>
            <a:off x="201478" y="2520654"/>
            <a:ext cx="367259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「ダイバーシテ（</a:t>
            </a:r>
            <a:r>
              <a:rPr lang="en-US" altLang="ja-JP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DiverCity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）」は、“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Diversity = 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多様性” と “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City = 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街” を組み合わせた造語で、訪れる皆さまに多様な付加価値を提供する街を意味し、近接する「台場」の地名にちなんだ名称です。なお、「ダイバーシティ東京（</a:t>
            </a:r>
            <a:r>
              <a:rPr lang="en-US" altLang="ja-JP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DiverCity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Tokyo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）」は、商業施設およびオフィスビルからなる複合施設で、商業施設の名称を「ダイバーシティ東京　プラザ（</a:t>
            </a:r>
            <a:r>
              <a:rPr lang="en-US" altLang="ja-JP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DiverCity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Tokyo Plaza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）」、オフィスビルの名称を「ダイバーシティ東京　オフィスタワー（</a:t>
            </a:r>
            <a:r>
              <a:rPr lang="en-US" altLang="ja-JP" dirty="0" err="1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DiverCity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Tokyo Office Tower</a:t>
            </a:r>
            <a:r>
              <a:rPr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）」とします</a:t>
            </a:r>
          </a:p>
        </p:txBody>
      </p:sp>
    </p:spTree>
    <p:extLst>
      <p:ext uri="{BB962C8B-B14F-4D97-AF65-F5344CB8AC3E}">
        <p14:creationId xmlns:p14="http://schemas.microsoft.com/office/powerpoint/2010/main" val="34576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random/>
      </p:transition>
    </mc:Choice>
    <mc:Fallback xmlns="">
      <p:transition spd="slow" advTm="2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35556 C 0.00586 0.56204 0.02175 0.8507 0.07787 0.84607 C 0.15912 0.84607 0.16524 -0.11968 0.26185 -0.12292 C 0.34909 -0.12292 0.30248 0.72176 0.38659 0.71806 C 0.47396 0.71806 0.42735 0.10695 0.52097 0.10695 C 0.60508 0.10695 0.55847 0.51875 0.63321 0.51875 C 0.70508 0.51875 0.66771 0.20417 0.73308 0.20417 C 0.77058 0.20417 0.77383 0.28958 0.77657 0.35556 " pathEditMode="relative" rAng="0" ptsTypes="AAAAAAAA">
                                      <p:cBhvr>
                                        <p:cTn id="33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60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61 -0.07338 C -0.0457 -0.08102 -0.0401 -0.08472 -0.03554 -0.08472 C -0.02877 -0.08472 -0.02239 -0.07917 -0.01862 -0.06921 C -0.0026 -0.02986 0.00964 0.0581 0.00964 0.16157 C 0.00964 0.1618 0.00964 0.16389 0.00964 0.16412 C 0.00964 0.16389 0.00964 0.16528 0.00964 0.16574 C 0.00964 0.26875 -0.0026 0.35856 -0.01862 0.39861 C -0.02239 0.40625 -0.02877 0.41296 -0.03554 0.41296 C -0.0401 0.41296 -0.0457 0.40787 -0.04961 0.40023 C -0.05325 0.39259 -0.05495 0.38264 -0.05495 0.37037 C -0.05495 0.35625 -0.05234 0.34444 -0.04765 0.33634 C -0.02877 0.30092 0.01237 0.27454 0.0612 0.27454 C 0.0612 0.27523 0.06211 0.27454 0.06211 0.27523 C 0.06211 0.27454 0.06302 0.27454 0.06302 0.27523 C 0.11185 0.27454 0.15404 0.30092 0.17279 0.33634 C 0.17657 0.34444 0.17956 0.35625 0.17956 0.37037 C 0.17956 0.38264 0.17761 0.39259 0.1737 0.40023 C 0.16979 0.40787 0.16537 0.41296 0.15977 0.41296 C 0.15313 0.41296 0.14753 0.40625 0.14362 0.39861 C 0.12683 0.35856 0.11459 0.26875 0.11459 0.16528 C 0.11459 0.16574 0.11459 0.16389 0.11459 0.16412 C 0.11459 0.16389 0.11459 0.16157 0.11459 0.1618 C 0.11459 0.0581 0.12683 -0.02986 0.14362 -0.07176 C 0.14753 -0.07917 0.15313 -0.08472 0.15977 -0.08472 C 0.16537 -0.08472 0.16979 -0.08102 0.1737 -0.07338 C 0.17761 -0.06574 0.17956 -0.05347 0.17956 -0.04352 C 0.17956 -0.02986 0.17657 -0.01759 0.17279 -0.00741 C 0.15404 0.02592 0.11185 0.05185 0.06302 0.05185 C 0.06302 0.05278 0.06302 0.05185 0.06211 0.05185 C 0.06211 0.05278 0.0612 0.05185 0.0612 0.05278 C 0.01237 0.05185 -0.02877 0.02592 -0.04765 -0.00741 C -0.05234 -0.01759 -0.05495 -0.02986 -0.05495 -0.04352 C -0.05495 -0.05347 -0.05325 -0.06574 -0.04961 -0.07338 Z " pathEditMode="relative" rAng="0" ptsTypes="AAAAAAAAAAAAAAAAAAAAAAAAAAAAAAAAA">
                                      <p:cBhvr>
                                        <p:cTn id="35" dur="2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2375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DFD2D20-286B-477B-ACFF-894C61973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7309" y="1390084"/>
            <a:ext cx="5467916" cy="546791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タスク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(task)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3180329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課された仕事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課題</a:t>
            </a: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仕事の中でもちょっとした作業という意味です。</a:t>
            </a:r>
          </a:p>
          <a:p>
            <a:endParaRPr kumimoji="1" lang="ja-JP" altLang="en-US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3B52A1E-6060-428E-BF62-77CC12B7E1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20" y="2479728"/>
            <a:ext cx="5529035" cy="41461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0862FA-F007-46B5-AF6B-1964847CAEF7}"/>
              </a:ext>
            </a:extLst>
          </p:cNvPr>
          <p:cNvSpPr txBox="1"/>
          <p:nvPr/>
        </p:nvSpPr>
        <p:spPr>
          <a:xfrm>
            <a:off x="561812" y="5152796"/>
            <a:ext cx="63194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タスクに振り回されて</a:t>
            </a:r>
            <a:endParaRPr lang="en-US" altLang="ja-JP" sz="40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タスクテ～（助けてー）</a:t>
            </a:r>
          </a:p>
        </p:txBody>
      </p:sp>
    </p:spTree>
    <p:extLst>
      <p:ext uri="{BB962C8B-B14F-4D97-AF65-F5344CB8AC3E}">
        <p14:creationId xmlns:p14="http://schemas.microsoft.com/office/powerpoint/2010/main" val="22442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14 L 0.03164 0.09907 L 0.06133 0.02014 L 0.09297 0.09907 L 0.12461 0.02014 L 0.1543 0.09907 L 0.18594 0.02014 L 0.21562 0.09907 L 0.24739 0.02014 L 0.27904 0.09907 L 0.30872 0.02014 L 0.34036 0.09907 L 0.37005 0.02014 L 0.40169 0.09907 L 0.43333 0.02014 L 0.46302 0.09907 L 0.49479 0.02014 " pathEditMode="relative" rAng="0" ptsTypes="AAAAAAAAAAAAAAAAA">
                                      <p:cBhvr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298B42-BD31-4923-AAA5-C4BD9238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380" y="516610"/>
            <a:ext cx="11890206" cy="1808135"/>
          </a:xfrm>
        </p:spPr>
        <p:txBody>
          <a:bodyPr/>
          <a:lstStyle/>
          <a:p>
            <a:r>
              <a:rPr kumimoji="1" lang="ja-JP" altLang="en-US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ダブルスタンダード</a:t>
            </a:r>
            <a:r>
              <a:rPr kumimoji="1" lang="en-US" altLang="ja-JP" sz="4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(double standard)</a:t>
            </a:r>
            <a:endParaRPr kumimoji="1" lang="ja-JP" altLang="en-US" sz="44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585E52-9F1D-4EAD-8C03-56A907A19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1825624"/>
            <a:ext cx="5045121" cy="3180329"/>
          </a:xfrm>
        </p:spPr>
        <p:txBody>
          <a:bodyPr/>
          <a:lstStyle/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対象によって評価する基準を変えること。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公平ではない考え方。</a:t>
            </a:r>
            <a:endParaRPr kumimoji="1" lang="en-US" altLang="ja-JP" sz="3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二重標準、二重基準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0862FA-F007-46B5-AF6B-1964847CAEF7}"/>
              </a:ext>
            </a:extLst>
          </p:cNvPr>
          <p:cNvSpPr txBox="1"/>
          <p:nvPr/>
        </p:nvSpPr>
        <p:spPr>
          <a:xfrm>
            <a:off x="5676253" y="3990423"/>
            <a:ext cx="15614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舌の</a:t>
            </a:r>
          </a:p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下に</a:t>
            </a:r>
          </a:p>
          <a:p>
            <a:r>
              <a:rPr lang="ja-JP" altLang="en-US" sz="4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舌だ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D7D30F5-47FA-4551-B451-2C107C853DC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904" y="2170650"/>
            <a:ext cx="3717414" cy="3881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F137593-DC27-468A-B50E-D831A40EF16F}"/>
              </a:ext>
            </a:extLst>
          </p:cNvPr>
          <p:cNvSpPr txBox="1"/>
          <p:nvPr/>
        </p:nvSpPr>
        <p:spPr>
          <a:xfrm>
            <a:off x="3394129" y="6273225"/>
            <a:ext cx="84310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ダブルス　</a:t>
            </a:r>
            <a:r>
              <a:rPr lang="en-US" altLang="ja-JP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tongue</a:t>
            </a:r>
            <a:r>
              <a:rPr lang="ja-JP" altLang="en-US" sz="3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（舌・タン）だ。ど～？</a:t>
            </a:r>
          </a:p>
        </p:txBody>
      </p:sp>
    </p:spTree>
    <p:extLst>
      <p:ext uri="{BB962C8B-B14F-4D97-AF65-F5344CB8AC3E}">
        <p14:creationId xmlns:p14="http://schemas.microsoft.com/office/powerpoint/2010/main" val="52211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random/>
      </p:transition>
    </mc:Choice>
    <mc:Fallback xmlns="">
      <p:transition spd="slow" advTm="1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2.59259E-6 L 0.00898 -0.275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-13750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/>
      <p:bldP spid="10" grpId="1"/>
    </p:bldLst>
  </p:timing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Custom 170">
      <a:majorFont>
        <a:latin typeface="Yu Gothic"/>
        <a:ea typeface=""/>
        <a:cs typeface=""/>
      </a:majorFont>
      <a:minorFont>
        <a:latin typeface="Yu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4210</TotalTime>
  <Words>1075</Words>
  <Application>Microsoft Office PowerPoint</Application>
  <PresentationFormat>ワイド画面</PresentationFormat>
  <Paragraphs>181</Paragraphs>
  <Slides>23</Slides>
  <Notes>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3" baseType="lpstr">
      <vt:lpstr>HGP創英角ｺﾞｼｯｸUB</vt:lpstr>
      <vt:lpstr>HGP創英角ﾎﾟｯﾌﾟ体</vt:lpstr>
      <vt:lpstr>HGS創英角ｺﾞｼｯｸUB</vt:lpstr>
      <vt:lpstr>HG丸ｺﾞｼｯｸM-PRO</vt:lpstr>
      <vt:lpstr>ＭＳ Ｐゴシック</vt:lpstr>
      <vt:lpstr>游ゴシック</vt:lpstr>
      <vt:lpstr>游ゴシック</vt:lpstr>
      <vt:lpstr>Arial</vt:lpstr>
      <vt:lpstr>Century</vt:lpstr>
      <vt:lpstr>ArchiveVTI</vt:lpstr>
      <vt:lpstr>PowerPoint プレゼンテーション</vt:lpstr>
      <vt:lpstr>カタカナ語⑤</vt:lpstr>
      <vt:lpstr>ルビをふる　フリガナをふる</vt:lpstr>
      <vt:lpstr>作家・冲方丁  「シュピーゲル・シリーズ」</vt:lpstr>
      <vt:lpstr>PowerPoint プレゼンテーション</vt:lpstr>
      <vt:lpstr>タイト(tight)</vt:lpstr>
      <vt:lpstr>ダイバーシティー(diversityー)</vt:lpstr>
      <vt:lpstr>タスク(task)</vt:lpstr>
      <vt:lpstr>ダブルスタンダード(double standard)</vt:lpstr>
      <vt:lpstr>タブレット(tablet)</vt:lpstr>
      <vt:lpstr>チャンネル(Channel)</vt:lpstr>
      <vt:lpstr>ツイッター(Twitter)</vt:lpstr>
      <vt:lpstr>ツーブロック(two-block)</vt:lpstr>
      <vt:lpstr>デッドライン(dead line)</vt:lpstr>
      <vt:lpstr>ディスコミュニケーション （dis・communication）</vt:lpstr>
      <vt:lpstr>デフォルト（default）</vt:lpstr>
      <vt:lpstr>テレコミュニケーション（telecommunication）</vt:lpstr>
      <vt:lpstr>ドラスティック（drastic）</vt:lpstr>
      <vt:lpstr>トリアージ（triage）</vt:lpstr>
      <vt:lpstr>トレーサビリティ（traceability）</vt:lpstr>
      <vt:lpstr>トレードオフ（trade-off）</vt:lpstr>
      <vt:lpstr>誰もが落ち込むタチツテト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カタカナ語</dc:title>
  <dc:creator>幸雄 平井</dc:creator>
  <cp:lastModifiedBy>幸雄 平井</cp:lastModifiedBy>
  <cp:revision>214</cp:revision>
  <dcterms:created xsi:type="dcterms:W3CDTF">2021-05-30T12:38:57Z</dcterms:created>
  <dcterms:modified xsi:type="dcterms:W3CDTF">2021-09-22T04:18:20Z</dcterms:modified>
</cp:coreProperties>
</file>